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wdp" ContentType="image/vnd.ms-photo"/>
  <Default Extension="xlsx" ContentType="application/vnd.openxmlformats-officedocument.spreadsheetml.sheet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notesMasters/notesMaster1.xml" ContentType="application/vnd.openxmlformats-officedocument.presentationml.notesMaster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charts/chart1.xml" ContentType="application/vnd.openxmlformats-officedocument.drawingml.chart+xml"/>
  <Override PartName="/ppt/charts/style1.xml" ContentType="application/vnd.ms-office.chartstyle+xml"/>
  <Override PartName="/ppt/charts/colors1.xml" ContentType="application/vnd.ms-office.chartcolorstyle+xml"/>
  <Override PartName="/ppt/charts/chart2.xml" ContentType="application/vnd.openxmlformats-officedocument.drawingml.chart+xml"/>
  <Override PartName="/ppt/charts/style2.xml" ContentType="application/vnd.ms-office.chartstyle+xml"/>
  <Override PartName="/ppt/charts/colors2.xml" ContentType="application/vnd.ms-office.chartcolorstyl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howSpecialPlsOnTitleSld="0" removePersonalInfoOnSave="1" saveSubsetFonts="1">
  <p:sldMasterIdLst>
    <p:sldMasterId id="2147483648" r:id="rId1"/>
  </p:sldMasterIdLst>
  <p:notesMasterIdLst>
    <p:notesMasterId r:id="rId42"/>
  </p:notesMasterIdLst>
  <p:sldIdLst>
    <p:sldId id="264" r:id="rId2"/>
    <p:sldId id="295" r:id="rId3"/>
    <p:sldId id="271" r:id="rId4"/>
    <p:sldId id="256" r:id="rId5"/>
    <p:sldId id="292" r:id="rId6"/>
    <p:sldId id="293" r:id="rId7"/>
    <p:sldId id="345" r:id="rId8"/>
    <p:sldId id="272" r:id="rId9"/>
    <p:sldId id="277" r:id="rId10"/>
    <p:sldId id="279" r:id="rId11"/>
    <p:sldId id="273" r:id="rId12"/>
    <p:sldId id="297" r:id="rId13"/>
    <p:sldId id="326" r:id="rId14"/>
    <p:sldId id="274" r:id="rId15"/>
    <p:sldId id="331" r:id="rId16"/>
    <p:sldId id="261" r:id="rId17"/>
    <p:sldId id="337" r:id="rId18"/>
    <p:sldId id="344" r:id="rId19"/>
    <p:sldId id="323" r:id="rId20"/>
    <p:sldId id="306" r:id="rId21"/>
    <p:sldId id="308" r:id="rId22"/>
    <p:sldId id="285" r:id="rId23"/>
    <p:sldId id="327" r:id="rId24"/>
    <p:sldId id="335" r:id="rId25"/>
    <p:sldId id="329" r:id="rId26"/>
    <p:sldId id="283" r:id="rId27"/>
    <p:sldId id="275" r:id="rId28"/>
    <p:sldId id="336" r:id="rId29"/>
    <p:sldId id="339" r:id="rId30"/>
    <p:sldId id="290" r:id="rId31"/>
    <p:sldId id="340" r:id="rId32"/>
    <p:sldId id="341" r:id="rId33"/>
    <p:sldId id="325" r:id="rId34"/>
    <p:sldId id="342" r:id="rId35"/>
    <p:sldId id="343" r:id="rId36"/>
    <p:sldId id="303" r:id="rId37"/>
    <p:sldId id="346" r:id="rId38"/>
    <p:sldId id="270" r:id="rId39"/>
    <p:sldId id="333" r:id="rId40"/>
    <p:sldId id="304" r:id="rId41"/>
  </p:sldIdLst>
  <p:sldSz cx="12192000" cy="6858000"/>
  <p:notesSz cx="6858000" cy="9144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2" name="作者" initials="A" lastIdx="0" clrIdx="1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99FFFF"/>
    <a:srgbClr val="FFFFFF"/>
    <a:srgbClr val="404040"/>
    <a:srgbClr val="FFAF6D"/>
    <a:srgbClr val="FF6600"/>
    <a:srgbClr val="FF7674"/>
    <a:srgbClr val="FFFF99"/>
    <a:srgbClr val="000000"/>
    <a:srgbClr val="EAEAEA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中度样式 2 - 强调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中度样式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无样式，无网格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7E9639D4-E3E2-4D34-9284-5A2195B3D0D7}" styleName="浅色样式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745" autoAdjust="0"/>
    <p:restoredTop sz="95866" autoAdjust="0"/>
  </p:normalViewPr>
  <p:slideViewPr>
    <p:cSldViewPr snapToGrid="0">
      <p:cViewPr varScale="1">
        <p:scale>
          <a:sx n="94" d="100"/>
          <a:sy n="94" d="100"/>
        </p:scale>
        <p:origin x="688" y="40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notesMaster" Target="notesMasters/notesMaster1.xml"/><Relationship Id="rId47" Type="http://schemas.openxmlformats.org/officeDocument/2006/relationships/tableStyles" Target="tableStyle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theme" Target="theme/theme1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slide" Target="slides/slide28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viewProps" Target="viewProp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presProps" Target="pres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commentAuthors" Target="commentAuthors.xml"/></Relationships>
</file>

<file path=ppt/charts/_rels/chart1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.xlsx"/><Relationship Id="rId2" Type="http://schemas.microsoft.com/office/2011/relationships/chartColorStyle" Target="colors1.xml"/><Relationship Id="rId1" Type="http://schemas.microsoft.com/office/2011/relationships/chartStyle" Target="style1.xml"/></Relationships>
</file>

<file path=ppt/charts/_rels/chart2.xml.rels><?xml version="1.0" encoding="UTF-8" standalone="yes"?>
<Relationships xmlns="http://schemas.openxmlformats.org/package/2006/relationships"><Relationship Id="rId3" Type="http://schemas.openxmlformats.org/officeDocument/2006/relationships/package" Target="../embeddings/Microsoft_Excel_Worksheet1.xlsx"/><Relationship Id="rId2" Type="http://schemas.microsoft.com/office/2011/relationships/chartColorStyle" Target="colors2.xml"/><Relationship Id="rId1" Type="http://schemas.microsoft.com/office/2011/relationships/chartStyle" Target="style2.xml"/></Relationships>
</file>

<file path=ppt/charts/chart1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accent1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Random Forest</c:v>
                </c:pt>
                <c:pt idx="1">
                  <c:v>Artificial Neural Network</c:v>
                </c:pt>
                <c:pt idx="2">
                  <c:v>Gradient Boosting</c:v>
                </c:pt>
                <c:pt idx="3">
                  <c:v>eXtreme Gradient Boosting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0.70499999999999996</c:v>
                </c:pt>
                <c:pt idx="1">
                  <c:v>0.71199999999999997</c:v>
                </c:pt>
                <c:pt idx="2">
                  <c:v>0.745</c:v>
                </c:pt>
                <c:pt idx="3">
                  <c:v>0.746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1-4607-B58F-3E31E0E65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100"/>
        <c:axId val="477221048"/>
        <c:axId val="477217208"/>
      </c:barChart>
      <c:catAx>
        <c:axId val="477221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77217208"/>
        <c:crosses val="autoZero"/>
        <c:auto val="1"/>
        <c:lblAlgn val="ctr"/>
        <c:lblOffset val="100"/>
        <c:noMultiLvlLbl val="0"/>
      </c:catAx>
      <c:valAx>
        <c:axId val="477217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77221048"/>
        <c:crosses val="autoZero"/>
        <c:crossBetween val="between"/>
      </c:valAx>
      <c:spPr>
        <a:noFill/>
        <a:ln w="25400"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hart2.xml><?xml version="1.0" encoding="utf-8"?>
<c:chartSpace xmlns:c="http://schemas.openxmlformats.org/drawingml/2006/chart" xmlns:a="http://schemas.openxmlformats.org/drawingml/2006/main" xmlns:r="http://schemas.openxmlformats.org/officeDocument/2006/relationships" xmlns:c16r2="http://schemas.microsoft.com/office/drawing/2015/06/chart">
  <c:date1904 val="0"/>
  <c:lang val="zh-CN"/>
  <c:roundedCorners val="0"/>
  <mc:AlternateContent xmlns:mc="http://schemas.openxmlformats.org/markup-compatibility/2006">
    <mc:Choice xmlns:c14="http://schemas.microsoft.com/office/drawing/2007/8/2/chart" Requires="c14">
      <c14:style val="102"/>
    </mc:Choice>
    <mc:Fallback>
      <c:style val="2"/>
    </mc:Fallback>
  </mc:AlternateContent>
  <c:chart>
    <c:autoTitleDeleted val="1"/>
    <c:plotArea>
      <c:layout/>
      <c:barChart>
        <c:barDir val="col"/>
        <c:grouping val="clustered"/>
        <c:varyColors val="0"/>
        <c:ser>
          <c:idx val="0"/>
          <c:order val="0"/>
          <c:tx>
            <c:strRef>
              <c:f>Sheet1!$B$1</c:f>
              <c:strCache>
                <c:ptCount val="1"/>
                <c:pt idx="0">
                  <c:v>列1</c:v>
                </c:pt>
              </c:strCache>
            </c:strRef>
          </c:tx>
          <c:spPr>
            <a:solidFill>
              <a:schemeClr val="bg1">
                <a:lumMod val="50000"/>
              </a:schemeClr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Random Forest</c:v>
                </c:pt>
                <c:pt idx="1">
                  <c:v>Artificial Neural Network</c:v>
                </c:pt>
                <c:pt idx="2">
                  <c:v>Gradient Boosting</c:v>
                </c:pt>
                <c:pt idx="3">
                  <c:v>eXtreme Gradient Boosting</c:v>
                </c:pt>
              </c:strCache>
            </c:strRef>
          </c:cat>
          <c:val>
            <c:numRef>
              <c:f>Sheet1!$B$2:$B$5</c:f>
              <c:numCache>
                <c:formatCode>General</c:formatCode>
                <c:ptCount val="4"/>
                <c:pt idx="0">
                  <c:v>0.70499999999999996</c:v>
                </c:pt>
                <c:pt idx="1">
                  <c:v>0.71199999999999997</c:v>
                </c:pt>
                <c:pt idx="2">
                  <c:v>0.745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0-A981-4607-B58F-3E31E0E65D16}"/>
            </c:ext>
          </c:extLst>
        </c:ser>
        <c:ser>
          <c:idx val="1"/>
          <c:order val="1"/>
          <c:tx>
            <c:strRef>
              <c:f>Sheet1!$C$1</c:f>
              <c:strCache>
                <c:ptCount val="1"/>
                <c:pt idx="0">
                  <c:v>R^2 Score</c:v>
                </c:pt>
              </c:strCache>
            </c:strRef>
          </c:tx>
          <c:spPr>
            <a:solidFill>
              <a:srgbClr val="99FFFF"/>
            </a:solidFill>
            <a:ln>
              <a:noFill/>
            </a:ln>
            <a:effectLst/>
          </c:spPr>
          <c:invertIfNegative val="0"/>
          <c:cat>
            <c:strRef>
              <c:f>Sheet1!$A$2:$A$5</c:f>
              <c:strCache>
                <c:ptCount val="4"/>
                <c:pt idx="0">
                  <c:v>Random Forest</c:v>
                </c:pt>
                <c:pt idx="1">
                  <c:v>Artificial Neural Network</c:v>
                </c:pt>
                <c:pt idx="2">
                  <c:v>Gradient Boosting</c:v>
                </c:pt>
                <c:pt idx="3">
                  <c:v>eXtreme Gradient Boosting</c:v>
                </c:pt>
              </c:strCache>
            </c:strRef>
          </c:cat>
          <c:val>
            <c:numRef>
              <c:f>Sheet1!$C$2:$C$5</c:f>
              <c:numCache>
                <c:formatCode>General</c:formatCode>
                <c:ptCount val="4"/>
                <c:pt idx="3">
                  <c:v>0.746</c:v>
                </c:pt>
              </c:numCache>
            </c:numRef>
          </c:val>
          <c:extLst>
            <c:ext xmlns:c16="http://schemas.microsoft.com/office/drawing/2014/chart" uri="{C3380CC4-5D6E-409C-BE32-E72D297353CC}">
              <c16:uniqueId val="{00000003-A981-4607-B58F-3E31E0E65D16}"/>
            </c:ext>
          </c:extLst>
        </c:ser>
        <c:dLbls>
          <c:showLegendKey val="0"/>
          <c:showVal val="0"/>
          <c:showCatName val="0"/>
          <c:showSerName val="0"/>
          <c:showPercent val="0"/>
          <c:showBubbleSize val="0"/>
        </c:dLbls>
        <c:gapWidth val="250"/>
        <c:overlap val="100"/>
        <c:axId val="477221048"/>
        <c:axId val="477217208"/>
      </c:barChart>
      <c:catAx>
        <c:axId val="477221048"/>
        <c:scaling>
          <c:orientation val="minMax"/>
        </c:scaling>
        <c:delete val="0"/>
        <c:axPos val="b"/>
        <c:numFmt formatCode="General" sourceLinked="1"/>
        <c:majorTickMark val="none"/>
        <c:minorTickMark val="none"/>
        <c:tickLblPos val="nextTo"/>
        <c:spPr>
          <a:noFill/>
          <a:ln w="9525" cap="flat" cmpd="sng" algn="ctr">
            <a:solidFill>
              <a:schemeClr val="tx1">
                <a:lumMod val="15000"/>
                <a:lumOff val="85000"/>
              </a:schemeClr>
            </a:solidFill>
            <a:round/>
          </a:ln>
          <a:effectLst/>
        </c:spPr>
        <c:txPr>
          <a:bodyPr rot="-60000000" spcFirstLastPara="1" vertOverflow="ellipsis" vert="horz" wrap="square" anchor="ctr" anchorCtr="1"/>
          <a:lstStyle/>
          <a:p>
            <a:pPr>
              <a:defRPr sz="1200" b="0" i="0" u="none" strike="noStrike" kern="1200" baseline="0">
                <a:solidFill>
                  <a:schemeClr val="bg1"/>
                </a:solidFill>
                <a:latin typeface="Arial" panose="020B0604020202020204" pitchFamily="34" charset="0"/>
                <a:ea typeface="+mn-ea"/>
                <a:cs typeface="Arial" panose="020B0604020202020204" pitchFamily="34" charset="0"/>
              </a:defRPr>
            </a:pPr>
            <a:endParaRPr lang="zh-CN"/>
          </a:p>
        </c:txPr>
        <c:crossAx val="477217208"/>
        <c:crosses val="autoZero"/>
        <c:auto val="1"/>
        <c:lblAlgn val="ctr"/>
        <c:lblOffset val="100"/>
        <c:noMultiLvlLbl val="0"/>
      </c:catAx>
      <c:valAx>
        <c:axId val="477217208"/>
        <c:scaling>
          <c:orientation val="minMax"/>
        </c:scaling>
        <c:delete val="1"/>
        <c:axPos val="l"/>
        <c:majorGridlines>
          <c:spPr>
            <a:ln w="9525" cap="flat" cmpd="sng" algn="ctr">
              <a:solidFill>
                <a:schemeClr val="tx1">
                  <a:lumMod val="15000"/>
                  <a:lumOff val="85000"/>
                </a:schemeClr>
              </a:solidFill>
              <a:round/>
            </a:ln>
            <a:effectLst/>
          </c:spPr>
        </c:majorGridlines>
        <c:numFmt formatCode="General" sourceLinked="1"/>
        <c:majorTickMark val="none"/>
        <c:minorTickMark val="none"/>
        <c:tickLblPos val="nextTo"/>
        <c:crossAx val="477221048"/>
        <c:crosses val="autoZero"/>
        <c:crossBetween val="between"/>
      </c:valAx>
      <c:spPr>
        <a:noFill/>
        <a:ln>
          <a:noFill/>
        </a:ln>
        <a:effectLst/>
      </c:spPr>
    </c:plotArea>
    <c:plotVisOnly val="1"/>
    <c:dispBlanksAs val="gap"/>
    <c:extLst>
      <c:ext xmlns:c16r3="http://schemas.microsoft.com/office/drawing/2017/03/chart" uri="{56B9EC1D-385E-4148-901F-78D8002777C0}">
        <c16r3:dataDisplayOptions16>
          <c16r3:dispNaAsBlank val="1"/>
        </c16r3:dataDisplayOptions16>
      </c:ext>
    </c:extLst>
    <c:showDLblsOverMax val="0"/>
  </c:chart>
  <c:spPr>
    <a:noFill/>
    <a:ln>
      <a:noFill/>
    </a:ln>
    <a:effectLst/>
  </c:spPr>
  <c:txPr>
    <a:bodyPr/>
    <a:lstStyle/>
    <a:p>
      <a:pPr>
        <a:defRPr/>
      </a:pPr>
      <a:endParaRPr lang="zh-CN"/>
    </a:p>
  </c:txPr>
  <c:externalData r:id="rId3">
    <c:autoUpdate val="0"/>
  </c:externalData>
</c:chartSpace>
</file>

<file path=ppt/charts/colors1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colors2.xml><?xml version="1.0" encoding="utf-8"?>
<cs:colorStyle xmlns:cs="http://schemas.microsoft.com/office/drawing/2012/chartStyle" xmlns:a="http://schemas.openxmlformats.org/drawingml/2006/main" meth="cycle" id="10">
  <a:schemeClr val="accent1"/>
  <a:schemeClr val="accent2"/>
  <a:schemeClr val="accent3"/>
  <a:schemeClr val="accent4"/>
  <a:schemeClr val="accent5"/>
  <a:schemeClr val="accent6"/>
  <cs:variation/>
  <cs:variation>
    <a:lumMod val="60000"/>
  </cs:variation>
  <cs:variation>
    <a:lumMod val="80000"/>
    <a:lumOff val="20000"/>
  </cs:variation>
  <cs:variation>
    <a:lumMod val="80000"/>
  </cs:variation>
  <cs:variation>
    <a:lumMod val="60000"/>
    <a:lumOff val="40000"/>
  </cs:variation>
  <cs:variation>
    <a:lumMod val="50000"/>
  </cs:variation>
  <cs:variation>
    <a:lumMod val="70000"/>
    <a:lumOff val="30000"/>
  </cs:variation>
  <cs:variation>
    <a:lumMod val="70000"/>
  </cs:variation>
  <cs:variation>
    <a:lumMod val="50000"/>
    <a:lumOff val="50000"/>
  </cs:variation>
</cs:colorStyle>
</file>

<file path=ppt/charts/style1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charts/style2.xml><?xml version="1.0" encoding="utf-8"?>
<cs:chartStyle xmlns:cs="http://schemas.microsoft.com/office/drawing/2012/chartStyle" xmlns:a="http://schemas.openxmlformats.org/drawingml/2006/main" id="201">
  <cs:axisTitle>
    <cs:lnRef idx="0"/>
    <cs:fillRef idx="0"/>
    <cs:effectRef idx="0"/>
    <cs:fontRef idx="minor">
      <a:schemeClr val="tx1">
        <a:lumMod val="65000"/>
        <a:lumOff val="35000"/>
      </a:schemeClr>
    </cs:fontRef>
    <cs:defRPr sz="1330" kern="1200"/>
  </cs:axisTitle>
  <cs:categoryAxis>
    <cs:lnRef idx="0"/>
    <cs:fillRef idx="0"/>
    <cs:effectRef idx="0"/>
    <cs:fontRef idx="minor">
      <a:schemeClr val="tx1">
        <a:lumMod val="65000"/>
        <a:lumOff val="35000"/>
      </a:schemeClr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categoryAxis>
  <cs:chartArea mods="allowNoFillOverride allowNoLineOverride">
    <cs:lnRef idx="0"/>
    <cs:fillRef idx="0"/>
    <cs:effectRef idx="0"/>
    <cs:fontRef idx="minor">
      <a:schemeClr val="tx1"/>
    </cs:fontRef>
    <cs:spPr>
      <a:solidFill>
        <a:schemeClr val="bg1"/>
      </a:solidFill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330" kern="1200"/>
  </cs:chartArea>
  <cs:dataLabel>
    <cs:lnRef idx="0"/>
    <cs:fillRef idx="0"/>
    <cs:effectRef idx="0"/>
    <cs:fontRef idx="minor">
      <a:schemeClr val="tx1">
        <a:lumMod val="75000"/>
        <a:lumOff val="25000"/>
      </a:schemeClr>
    </cs:fontRef>
    <cs:defRPr sz="1197" kern="1200"/>
  </cs:dataLabel>
  <cs:dataLabelCallout>
    <cs:lnRef idx="0"/>
    <cs:fillRef idx="0"/>
    <cs:effectRef idx="0"/>
    <cs:fontRef idx="minor">
      <a:schemeClr val="dk1">
        <a:lumMod val="65000"/>
        <a:lumOff val="35000"/>
      </a:schemeClr>
    </cs:fontRef>
    <cs:spPr>
      <a:solidFill>
        <a:schemeClr val="lt1"/>
      </a:solidFill>
      <a:ln>
        <a:solidFill>
          <a:schemeClr val="dk1">
            <a:lumMod val="25000"/>
            <a:lumOff val="75000"/>
          </a:schemeClr>
        </a:solidFill>
      </a:ln>
    </cs:spPr>
    <cs:defRPr sz="1197" kern="1200"/>
    <cs:bodyPr rot="0" spcFirstLastPara="1" vertOverflow="clip" horzOverflow="clip" vert="horz" wrap="square" lIns="36576" tIns="18288" rIns="36576" bIns="18288" anchor="ctr" anchorCtr="1">
      <a:spAutoFit/>
    </cs:bodyPr>
  </cs:dataLabelCallout>
  <cs:dataPoint>
    <cs:lnRef idx="0"/>
    <cs:fillRef idx="1">
      <cs:styleClr val="auto"/>
    </cs:fillRef>
    <cs:effectRef idx="0"/>
    <cs:fontRef idx="minor">
      <a:schemeClr val="tx1"/>
    </cs:fontRef>
  </cs:dataPoint>
  <cs:dataPoint3D>
    <cs:lnRef idx="0"/>
    <cs:fillRef idx="1">
      <cs:styleClr val="auto"/>
    </cs:fillRef>
    <cs:effectRef idx="0"/>
    <cs:fontRef idx="minor">
      <a:schemeClr val="tx1"/>
    </cs:fontRef>
  </cs:dataPoint3D>
  <cs:dataPointLine>
    <cs:lnRef idx="0">
      <cs:styleClr val="auto"/>
    </cs:lnRef>
    <cs:fillRef idx="1"/>
    <cs:effectRef idx="0"/>
    <cs:fontRef idx="minor">
      <a:schemeClr val="tx1"/>
    </cs:fontRef>
    <cs:spPr>
      <a:ln w="28575" cap="rnd">
        <a:solidFill>
          <a:schemeClr val="phClr"/>
        </a:solidFill>
        <a:round/>
      </a:ln>
    </cs:spPr>
  </cs:dataPointLine>
  <cs:dataPointMarker>
    <cs:lnRef idx="0">
      <cs:styleClr val="auto"/>
    </cs:lnRef>
    <cs:fillRef idx="1">
      <cs:styleClr val="auto"/>
    </cs:fillRef>
    <cs:effectRef idx="0"/>
    <cs:fontRef idx="minor">
      <a:schemeClr val="tx1"/>
    </cs:fontRef>
    <cs:spPr>
      <a:ln w="9525">
        <a:solidFill>
          <a:schemeClr val="phClr"/>
        </a:solidFill>
      </a:ln>
    </cs:spPr>
  </cs:dataPointMarker>
  <cs:dataPointMarkerLayout symbol="circle" size="5"/>
  <cs:dataPointWireframe>
    <cs:lnRef idx="0">
      <cs:styleClr val="auto"/>
    </cs:lnRef>
    <cs:fillRef idx="1"/>
    <cs:effectRef idx="0"/>
    <cs:fontRef idx="minor">
      <a:schemeClr val="tx1"/>
    </cs:fontRef>
    <cs:spPr>
      <a:ln w="9525" cap="rnd">
        <a:solidFill>
          <a:schemeClr val="phClr"/>
        </a:solidFill>
        <a:round/>
      </a:ln>
    </cs:spPr>
  </cs:dataPointWireframe>
  <cs:dataTable>
    <cs:lnRef idx="0"/>
    <cs:fillRef idx="0"/>
    <cs:effectRef idx="0"/>
    <cs:fontRef idx="minor">
      <a:schemeClr val="tx1">
        <a:lumMod val="65000"/>
        <a:lumOff val="35000"/>
      </a:schemeClr>
    </cs:fontRef>
    <cs:spPr>
      <a:noFill/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  <cs:defRPr sz="1197" kern="1200"/>
  </cs:dataTable>
  <cs:downBar>
    <cs:lnRef idx="0"/>
    <cs:fillRef idx="0"/>
    <cs:effectRef idx="0"/>
    <cs:fontRef idx="minor">
      <a:schemeClr val="dk1"/>
    </cs:fontRef>
    <cs:spPr>
      <a:solidFill>
        <a:schemeClr val="dk1">
          <a:lumMod val="65000"/>
          <a:lumOff val="35000"/>
        </a:schemeClr>
      </a:solidFill>
      <a:ln w="9525">
        <a:solidFill>
          <a:schemeClr val="tx1">
            <a:lumMod val="65000"/>
            <a:lumOff val="35000"/>
          </a:schemeClr>
        </a:solidFill>
      </a:ln>
    </cs:spPr>
  </cs:downBar>
  <cs:drop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dropLine>
  <cs:errorBa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65000"/>
            <a:lumOff val="35000"/>
          </a:schemeClr>
        </a:solidFill>
        <a:round/>
      </a:ln>
    </cs:spPr>
  </cs:errorBar>
  <cs:floor>
    <cs:lnRef idx="0"/>
    <cs:fillRef idx="0"/>
    <cs:effectRef idx="0"/>
    <cs:fontRef idx="minor">
      <a:schemeClr val="tx1"/>
    </cs:fontRef>
    <cs:spPr>
      <a:noFill/>
      <a:ln>
        <a:noFill/>
      </a:ln>
    </cs:spPr>
  </cs:floor>
  <cs:gridlineMaj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15000"/>
            <a:lumOff val="85000"/>
          </a:schemeClr>
        </a:solidFill>
        <a:round/>
      </a:ln>
    </cs:spPr>
  </cs:gridlineMajor>
  <cs:gridlineMinor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5000"/>
            <a:lumOff val="95000"/>
          </a:schemeClr>
        </a:solidFill>
        <a:round/>
      </a:ln>
    </cs:spPr>
  </cs:gridlineMinor>
  <cs:hiLo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75000"/>
            <a:lumOff val="25000"/>
          </a:schemeClr>
        </a:solidFill>
        <a:round/>
      </a:ln>
    </cs:spPr>
  </cs:hiLoLine>
  <cs:leader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leaderLine>
  <cs:legend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legend>
  <cs:plotArea mods="allowNoFillOverride allowNoLineOverride">
    <cs:lnRef idx="0"/>
    <cs:fillRef idx="0"/>
    <cs:effectRef idx="0"/>
    <cs:fontRef idx="minor">
      <a:schemeClr val="tx1"/>
    </cs:fontRef>
  </cs:plotArea>
  <cs:plotArea3D mods="allowNoFillOverride allowNoLineOverride">
    <cs:lnRef idx="0"/>
    <cs:fillRef idx="0"/>
    <cs:effectRef idx="0"/>
    <cs:fontRef idx="minor">
      <a:schemeClr val="tx1"/>
    </cs:fontRef>
  </cs:plotArea3D>
  <cs:series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seriesAxis>
  <cs:seriesLine>
    <cs:lnRef idx="0"/>
    <cs:fillRef idx="0"/>
    <cs:effectRef idx="0"/>
    <cs:fontRef idx="minor">
      <a:schemeClr val="tx1"/>
    </cs:fontRef>
    <cs:spPr>
      <a:ln w="9525" cap="flat" cmpd="sng" algn="ctr">
        <a:solidFill>
          <a:schemeClr val="tx1">
            <a:lumMod val="35000"/>
            <a:lumOff val="65000"/>
          </a:schemeClr>
        </a:solidFill>
        <a:round/>
      </a:ln>
    </cs:spPr>
  </cs:seriesLine>
  <cs:title>
    <cs:lnRef idx="0"/>
    <cs:fillRef idx="0"/>
    <cs:effectRef idx="0"/>
    <cs:fontRef idx="minor">
      <a:schemeClr val="tx1">
        <a:lumMod val="65000"/>
        <a:lumOff val="35000"/>
      </a:schemeClr>
    </cs:fontRef>
    <cs:defRPr sz="1862" b="0" kern="1200" spc="0" baseline="0"/>
  </cs:title>
  <cs:trendline>
    <cs:lnRef idx="0">
      <cs:styleClr val="auto"/>
    </cs:lnRef>
    <cs:fillRef idx="0"/>
    <cs:effectRef idx="0"/>
    <cs:fontRef idx="minor">
      <a:schemeClr val="tx1"/>
    </cs:fontRef>
    <cs:spPr>
      <a:ln w="19050" cap="rnd">
        <a:solidFill>
          <a:schemeClr val="phClr"/>
        </a:solidFill>
        <a:prstDash val="sysDot"/>
      </a:ln>
    </cs:spPr>
  </cs:trendline>
  <cs:trendlineLabel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trendlineLabel>
  <cs:upBar>
    <cs:lnRef idx="0"/>
    <cs:fillRef idx="0"/>
    <cs:effectRef idx="0"/>
    <cs:fontRef idx="minor">
      <a:schemeClr val="dk1"/>
    </cs:fontRef>
    <cs:spPr>
      <a:solidFill>
        <a:schemeClr val="lt1"/>
      </a:solidFill>
      <a:ln w="9525">
        <a:solidFill>
          <a:schemeClr val="tx1">
            <a:lumMod val="15000"/>
            <a:lumOff val="85000"/>
          </a:schemeClr>
        </a:solidFill>
      </a:ln>
    </cs:spPr>
  </cs:upBar>
  <cs:valueAxis>
    <cs:lnRef idx="0"/>
    <cs:fillRef idx="0"/>
    <cs:effectRef idx="0"/>
    <cs:fontRef idx="minor">
      <a:schemeClr val="tx1">
        <a:lumMod val="65000"/>
        <a:lumOff val="35000"/>
      </a:schemeClr>
    </cs:fontRef>
    <cs:defRPr sz="1197" kern="1200"/>
  </cs:valueAxis>
  <cs:wall>
    <cs:lnRef idx="0"/>
    <cs:fillRef idx="0"/>
    <cs:effectRef idx="0"/>
    <cs:fontRef idx="minor">
      <a:schemeClr val="tx1"/>
    </cs:fontRef>
    <cs:spPr>
      <a:noFill/>
      <a:ln>
        <a:noFill/>
      </a:ln>
    </cs:spPr>
  </cs:wall>
</cs:chartStyle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1495A9F-22DD-4A98-B90A-A49229195F5E}" type="datetimeFigureOut">
              <a:rPr lang="zh-CN" altLang="en-US" smtClean="0"/>
              <a:t>2019/8/3</a:t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A67F30E0-1EFC-4F87-AFC0-9E7C79549E3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17491270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8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9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12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403065144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18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19905191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19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799377973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22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687452321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23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09402079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24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81401237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 dirty="0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A67F30E0-1EFC-4F87-AFC0-9E7C79549E32}" type="slidenum">
              <a:rPr lang="zh-CN" altLang="en-US" smtClean="0"/>
              <a:t>25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0187850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9B0B6568-E6A6-4AAB-B8A7-C58DEDECEEB5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副标题 2">
            <a:extLst>
              <a:ext uri="{FF2B5EF4-FFF2-40B4-BE49-F238E27FC236}">
                <a16:creationId xmlns:a16="http://schemas.microsoft.com/office/drawing/2014/main" id="{D0F9FB59-06ED-4975-9F7A-E241C70A86E4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zh-CN" altLang="en-US"/>
              <a:t>单击此处编辑母版副标题样式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54F5358C-E9CC-47D0-833F-03B672F58BBC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EFE3668A-E94B-41CE-B42D-F1702282FF2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C62289F3-0428-4A99-A21F-51140DCAA4B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174097370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964CCB4-50EE-434E-943C-1C361EFEBC2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5D3C05A7-FBB2-4296-B15D-D674A7EDECE5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BE634FC-9D91-4AA0-A26E-EA34B9CC6922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9CB4B039-99D0-4019-B8D6-4BDB75CE0CF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BB66AD57-45BE-467A-90F4-D25265BD8EF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704991459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竖排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>
            <a:extLst>
              <a:ext uri="{FF2B5EF4-FFF2-40B4-BE49-F238E27FC236}">
                <a16:creationId xmlns:a16="http://schemas.microsoft.com/office/drawing/2014/main" id="{115A73AD-FCD0-4981-9CEF-AF8878662D8B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竖排文字占位符 2">
            <a:extLst>
              <a:ext uri="{FF2B5EF4-FFF2-40B4-BE49-F238E27FC236}">
                <a16:creationId xmlns:a16="http://schemas.microsoft.com/office/drawing/2014/main" id="{1D3143AB-39C8-4D5A-A4E9-A288C6A8EEA9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090AD0B5-1FBB-4862-AA52-7260BF68D72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5EDC7C71-E404-42BB-9C97-773BEC7C6AF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88DF5673-821B-4B09-9427-9129E7F5203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4243030051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A732931-A116-48CA-9AF6-6D96162A2E43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049CD2C5-9B35-4201-8380-612C45F12EC8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2E7684A-C93E-4FB9-A6DB-F95C9CE5B1A9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FE042BE-E387-44DE-BB66-3FDBAD8A34B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58B850BD-AB8F-46C2-8946-994AD78C8B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897987368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52872B7-0BC5-43D4-ACA8-A274744D82D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B8684A50-0039-4C3D-8D09-AA7DEAD36653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771BD69-DAC4-4810-BA7F-C8A018124975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F245B54E-CEC3-4DD8-8AF4-03DD5B379B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D32590D5-A95C-4FD7-89AB-1BAD38A45F2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071418730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BEEC5C21-8856-4DEB-B506-A86DC59A114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3F272E60-FDA5-4A46-BBC4-377AB285A102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93FB530F-092F-403B-B896-BEFC69C0A24D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BED52DCB-7811-4388-BD82-18ACC0710C4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737E488C-D05A-4FDA-9EB2-E119AE0453F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2F515E1E-A63E-4557-9AEC-9B69E7F0C25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5748370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61F20D54-E99A-4613-941B-A2E7308C72C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DF2E16DA-2E3E-45A3-9C99-35057FA93CD6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4" name="内容占位符 3">
            <a:extLst>
              <a:ext uri="{FF2B5EF4-FFF2-40B4-BE49-F238E27FC236}">
                <a16:creationId xmlns:a16="http://schemas.microsoft.com/office/drawing/2014/main" id="{2218D0AE-4B1B-4E2A-9EE9-2D544A4D86AE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5" name="文本占位符 4">
            <a:extLst>
              <a:ext uri="{FF2B5EF4-FFF2-40B4-BE49-F238E27FC236}">
                <a16:creationId xmlns:a16="http://schemas.microsoft.com/office/drawing/2014/main" id="{ED0DE690-F496-4ED5-97EA-C684B1EF9C9D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6" name="内容占位符 5">
            <a:extLst>
              <a:ext uri="{FF2B5EF4-FFF2-40B4-BE49-F238E27FC236}">
                <a16:creationId xmlns:a16="http://schemas.microsoft.com/office/drawing/2014/main" id="{EF494E58-783F-4A1B-A333-F450B5EC1F9F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7" name="日期占位符 6">
            <a:extLst>
              <a:ext uri="{FF2B5EF4-FFF2-40B4-BE49-F238E27FC236}">
                <a16:creationId xmlns:a16="http://schemas.microsoft.com/office/drawing/2014/main" id="{53463C14-D5DA-401D-8227-E7D3511713D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8" name="页脚占位符 7">
            <a:extLst>
              <a:ext uri="{FF2B5EF4-FFF2-40B4-BE49-F238E27FC236}">
                <a16:creationId xmlns:a16="http://schemas.microsoft.com/office/drawing/2014/main" id="{0CC912A9-08C1-4452-B672-EDD44DA929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9" name="灯片编号占位符 8">
            <a:extLst>
              <a:ext uri="{FF2B5EF4-FFF2-40B4-BE49-F238E27FC236}">
                <a16:creationId xmlns:a16="http://schemas.microsoft.com/office/drawing/2014/main" id="{D745F584-F888-4047-9407-CC077889805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972518492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DE6FABA-11D4-4782-8211-5EE8DF3C6D0A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日期占位符 2">
            <a:extLst>
              <a:ext uri="{FF2B5EF4-FFF2-40B4-BE49-F238E27FC236}">
                <a16:creationId xmlns:a16="http://schemas.microsoft.com/office/drawing/2014/main" id="{4B4520A4-C19F-435D-A347-A45A3B798FC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4" name="页脚占位符 3">
            <a:extLst>
              <a:ext uri="{FF2B5EF4-FFF2-40B4-BE49-F238E27FC236}">
                <a16:creationId xmlns:a16="http://schemas.microsoft.com/office/drawing/2014/main" id="{F03271FD-CA4C-4C3A-91FB-03DD24579BE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5" name="灯片编号占位符 4">
            <a:extLst>
              <a:ext uri="{FF2B5EF4-FFF2-40B4-BE49-F238E27FC236}">
                <a16:creationId xmlns:a16="http://schemas.microsoft.com/office/drawing/2014/main" id="{31CD053B-34CA-4AC7-88C3-75E14A1578E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2500897883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>
            <a:extLst>
              <a:ext uri="{FF2B5EF4-FFF2-40B4-BE49-F238E27FC236}">
                <a16:creationId xmlns:a16="http://schemas.microsoft.com/office/drawing/2014/main" id="{FAC289CB-9900-4979-94C0-45491878FDF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0D0E632F-1211-4F45-A4C6-EA8F05B680D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B459E858-912E-470E-95D4-13821C3CC85E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94344415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22B99304-001F-44D9-8D33-F92BCDC28665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9C390BD6-1976-43F8-8E02-1A2646BC4FB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F4F9B64B-335E-47F6-B474-053285D0E986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E379A857-2360-4B8F-BFC2-BC88CBF4CF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98297BB2-4AFB-4441-82BD-A467A31A06D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6395B3E9-84F9-4756-91D1-40444A84536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1256189098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4EF997A7-0D25-4888-AA63-829275D7854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图片占位符 2">
            <a:extLst>
              <a:ext uri="{FF2B5EF4-FFF2-40B4-BE49-F238E27FC236}">
                <a16:creationId xmlns:a16="http://schemas.microsoft.com/office/drawing/2014/main" id="{B7EBD346-9DD3-4780-9563-A8F64CF9ABD8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4" name="文本占位符 3">
            <a:extLst>
              <a:ext uri="{FF2B5EF4-FFF2-40B4-BE49-F238E27FC236}">
                <a16:creationId xmlns:a16="http://schemas.microsoft.com/office/drawing/2014/main" id="{9182C87E-8F12-4E7A-9A5B-DE1A74DB8763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/>
              <a:t>单击此处编辑母版文本样式</a:t>
            </a:r>
          </a:p>
        </p:txBody>
      </p:sp>
      <p:sp>
        <p:nvSpPr>
          <p:cNvPr id="5" name="日期占位符 4">
            <a:extLst>
              <a:ext uri="{FF2B5EF4-FFF2-40B4-BE49-F238E27FC236}">
                <a16:creationId xmlns:a16="http://schemas.microsoft.com/office/drawing/2014/main" id="{936064F0-2885-4799-8276-6EA2505E82CF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6" name="页脚占位符 5">
            <a:extLst>
              <a:ext uri="{FF2B5EF4-FFF2-40B4-BE49-F238E27FC236}">
                <a16:creationId xmlns:a16="http://schemas.microsoft.com/office/drawing/2014/main" id="{CEEDB952-F9FD-428E-9D4D-7596AF173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7" name="灯片编号占位符 6">
            <a:extLst>
              <a:ext uri="{FF2B5EF4-FFF2-40B4-BE49-F238E27FC236}">
                <a16:creationId xmlns:a16="http://schemas.microsoft.com/office/drawing/2014/main" id="{0D824196-9263-46B4-B798-A6E0B9F130B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90110418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tx1"/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>
            <a:extLst>
              <a:ext uri="{FF2B5EF4-FFF2-40B4-BE49-F238E27FC236}">
                <a16:creationId xmlns:a16="http://schemas.microsoft.com/office/drawing/2014/main" id="{26E1A560-25E9-48DF-8298-8973B5D88D33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/>
              <a:t>单击此处编辑母版标题样式</a:t>
            </a:r>
          </a:p>
        </p:txBody>
      </p:sp>
      <p:sp>
        <p:nvSpPr>
          <p:cNvPr id="3" name="文本占位符 2">
            <a:extLst>
              <a:ext uri="{FF2B5EF4-FFF2-40B4-BE49-F238E27FC236}">
                <a16:creationId xmlns:a16="http://schemas.microsoft.com/office/drawing/2014/main" id="{F0F73814-8DBE-4215-82D2-7929FB76D2EA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</a:p>
          <a:p>
            <a:pPr lvl="1"/>
            <a:r>
              <a:rPr lang="zh-CN" altLang="en-US"/>
              <a:t>二级</a:t>
            </a:r>
          </a:p>
          <a:p>
            <a:pPr lvl="2"/>
            <a:r>
              <a:rPr lang="zh-CN" altLang="en-US"/>
              <a:t>三级</a:t>
            </a:r>
          </a:p>
          <a:p>
            <a:pPr lvl="3"/>
            <a:r>
              <a:rPr lang="zh-CN" altLang="en-US"/>
              <a:t>四级</a:t>
            </a:r>
          </a:p>
          <a:p>
            <a:pPr lvl="4"/>
            <a:r>
              <a:rPr lang="zh-CN" altLang="en-US"/>
              <a:t>五级</a:t>
            </a:r>
          </a:p>
        </p:txBody>
      </p:sp>
      <p:sp>
        <p:nvSpPr>
          <p:cNvPr id="4" name="日期占位符 3">
            <a:extLst>
              <a:ext uri="{FF2B5EF4-FFF2-40B4-BE49-F238E27FC236}">
                <a16:creationId xmlns:a16="http://schemas.microsoft.com/office/drawing/2014/main" id="{C3660716-2AAC-4BC8-8385-3689DBAB7880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DB06DFEA-9BE4-4D25-8A86-115802B3697D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70BC3616-9CAA-4862-B112-470C2E8C0AC8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2FBCCC4-CA03-465C-8A4C-A93F915AF072}" type="slidenum">
              <a:rPr lang="zh-CN" altLang="en-US" smtClean="0"/>
              <a:t>‹#›</a:t>
            </a:fld>
            <a:endParaRPr lang="zh-CN" altLang="en-US"/>
          </a:p>
        </p:txBody>
      </p:sp>
    </p:spTree>
    <p:extLst>
      <p:ext uri="{BB962C8B-B14F-4D97-AF65-F5344CB8AC3E}">
        <p14:creationId xmlns:p14="http://schemas.microsoft.com/office/powerpoint/2010/main" val="370653633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hf hdr="0"/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microsoft.com/office/2007/relationships/hdphoto" Target="../media/hdphoto1.wdp"/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0.jpeg"/><Relationship Id="rId5" Type="http://schemas.microsoft.com/office/2007/relationships/hdphoto" Target="../media/hdphoto6.wdp"/><Relationship Id="rId4" Type="http://schemas.openxmlformats.org/officeDocument/2006/relationships/image" Target="../media/image19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8.jpe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2.jpeg"/><Relationship Id="rId5" Type="http://schemas.microsoft.com/office/2007/relationships/hdphoto" Target="../media/hdphoto7.wdp"/><Relationship Id="rId4" Type="http://schemas.openxmlformats.org/officeDocument/2006/relationships/image" Target="../media/image21.png"/></Relationships>
</file>

<file path=ppt/slides/_rels/slide26.xml.rels><?xml version="1.0" encoding="UTF-8" standalone="yes"?>
<Relationships xmlns="http://schemas.openxmlformats.org/package/2006/relationships"><Relationship Id="rId8" Type="http://schemas.openxmlformats.org/officeDocument/2006/relationships/image" Target="../media/image29.png"/><Relationship Id="rId3" Type="http://schemas.openxmlformats.org/officeDocument/2006/relationships/image" Target="../media/image24.jpg"/><Relationship Id="rId7" Type="http://schemas.openxmlformats.org/officeDocument/2006/relationships/image" Target="../media/image28.png"/><Relationship Id="rId2" Type="http://schemas.openxmlformats.org/officeDocument/2006/relationships/image" Target="../media/image23.jpe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7.png"/><Relationship Id="rId5" Type="http://schemas.openxmlformats.org/officeDocument/2006/relationships/image" Target="../media/image26.jpeg"/><Relationship Id="rId4" Type="http://schemas.openxmlformats.org/officeDocument/2006/relationships/image" Target="../media/image25.png"/><Relationship Id="rId9" Type="http://schemas.microsoft.com/office/2007/relationships/hdphoto" Target="../media/hdphoto8.wdp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chart" Target="../charts/chart1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chart" Target="../charts/chart2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jpe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8" Type="http://schemas.openxmlformats.org/officeDocument/2006/relationships/image" Target="../media/image37.jpg"/><Relationship Id="rId3" Type="http://schemas.openxmlformats.org/officeDocument/2006/relationships/image" Target="../media/image33.jpg"/><Relationship Id="rId7" Type="http://schemas.microsoft.com/office/2007/relationships/hdphoto" Target="../media/hdphoto9.wdp"/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6.png"/><Relationship Id="rId5" Type="http://schemas.openxmlformats.org/officeDocument/2006/relationships/image" Target="../media/image35.png"/><Relationship Id="rId4" Type="http://schemas.openxmlformats.org/officeDocument/2006/relationships/image" Target="../media/image34.jpg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3" Type="http://schemas.microsoft.com/office/2007/relationships/hdphoto" Target="../media/hdphoto10.wdp"/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0.png"/><Relationship Id="rId4" Type="http://schemas.openxmlformats.org/officeDocument/2006/relationships/image" Target="../media/image38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jpg"/><Relationship Id="rId2" Type="http://schemas.openxmlformats.org/officeDocument/2006/relationships/image" Target="../media/image41.jpe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3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44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39.xml.rels><?xml version="1.0" encoding="UTF-8" standalone="yes"?>
<Relationships xmlns="http://schemas.openxmlformats.org/package/2006/relationships"><Relationship Id="rId3" Type="http://schemas.microsoft.com/office/2007/relationships/hdphoto" Target="../media/hdphoto11.wdp"/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1.xml"/><Relationship Id="rId6" Type="http://schemas.microsoft.com/office/2007/relationships/hdphoto" Target="../media/hdphoto12.wdp"/><Relationship Id="rId5" Type="http://schemas.openxmlformats.org/officeDocument/2006/relationships/image" Target="../media/image47.png"/><Relationship Id="rId4" Type="http://schemas.openxmlformats.org/officeDocument/2006/relationships/image" Target="../media/image46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png"/><Relationship Id="rId2" Type="http://schemas.openxmlformats.org/officeDocument/2006/relationships/image" Target="../media/image2.png"/><Relationship Id="rId1" Type="http://schemas.openxmlformats.org/officeDocument/2006/relationships/slideLayout" Target="../slideLayouts/slideLayout2.xml"/><Relationship Id="rId4" Type="http://schemas.microsoft.com/office/2007/relationships/hdphoto" Target="../media/hdphoto1.wdp"/></Relationships>
</file>

<file path=ppt/slides/_rels/slide40.xml.rels><?xml version="1.0" encoding="UTF-8" standalone="yes"?>
<Relationships xmlns="http://schemas.openxmlformats.org/package/2006/relationships"><Relationship Id="rId3" Type="http://schemas.microsoft.com/office/2007/relationships/hdphoto" Target="../media/hdphoto13.wdp"/><Relationship Id="rId2" Type="http://schemas.openxmlformats.org/officeDocument/2006/relationships/image" Target="../media/image48.png"/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4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3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8" Type="http://schemas.openxmlformats.org/officeDocument/2006/relationships/image" Target="../media/image1.png"/><Relationship Id="rId3" Type="http://schemas.microsoft.com/office/2007/relationships/hdphoto" Target="../media/hdphoto2.wdp"/><Relationship Id="rId7" Type="http://schemas.microsoft.com/office/2007/relationships/hdphoto" Target="../media/hdphoto4.wdp"/><Relationship Id="rId12" Type="http://schemas.openxmlformats.org/officeDocument/2006/relationships/image" Target="../media/image10.png"/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png"/><Relationship Id="rId11" Type="http://schemas.microsoft.com/office/2007/relationships/hdphoto" Target="../media/hdphoto5.wdp"/><Relationship Id="rId5" Type="http://schemas.microsoft.com/office/2007/relationships/hdphoto" Target="../media/hdphoto3.wdp"/><Relationship Id="rId10" Type="http://schemas.openxmlformats.org/officeDocument/2006/relationships/image" Target="../media/image9.png"/><Relationship Id="rId4" Type="http://schemas.openxmlformats.org/officeDocument/2006/relationships/image" Target="../media/image7.png"/><Relationship Id="rId9" Type="http://schemas.microsoft.com/office/2007/relationships/hdphoto" Target="../media/hdphoto1.wdp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框 4">
            <a:extLst>
              <a:ext uri="{FF2B5EF4-FFF2-40B4-BE49-F238E27FC236}">
                <a16:creationId xmlns:a16="http://schemas.microsoft.com/office/drawing/2014/main" id="{1D6177C1-B8FE-904C-84C9-010E258B7F88}"/>
              </a:ext>
            </a:extLst>
          </p:cNvPr>
          <p:cNvSpPr txBox="1"/>
          <p:nvPr/>
        </p:nvSpPr>
        <p:spPr>
          <a:xfrm>
            <a:off x="7505537" y="4911634"/>
            <a:ext cx="3191899" cy="1138773"/>
          </a:xfrm>
          <a:prstGeom prst="rect">
            <a:avLst/>
          </a:prstGeom>
          <a:noFill/>
        </p:spPr>
        <p:txBody>
          <a:bodyPr wrap="none" rtlCol="0">
            <a:spAutoFit/>
          </a:bodyPr>
          <a:lstStyle/>
          <a:p>
            <a:r>
              <a:rPr kumimoji="1" lang="en-US" altLang="zh-CN" sz="2800" b="1" dirty="0">
                <a:solidFill>
                  <a:schemeClr val="bg1"/>
                </a:solidFill>
              </a:rPr>
              <a:t>Team </a:t>
            </a:r>
            <a:r>
              <a:rPr kumimoji="1" lang="en-US" altLang="zh-CN" sz="2800" b="1" dirty="0" err="1">
                <a:solidFill>
                  <a:schemeClr val="bg1"/>
                </a:solidFill>
              </a:rPr>
              <a:t>GeekHub</a:t>
            </a:r>
            <a:endParaRPr kumimoji="1" lang="en-US" altLang="zh-CN" sz="2800" b="1" dirty="0">
              <a:solidFill>
                <a:schemeClr val="bg1"/>
              </a:solidFill>
            </a:endParaRP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Brian Feng	Mike Liu</a:t>
            </a:r>
          </a:p>
          <a:p>
            <a:r>
              <a:rPr kumimoji="1" lang="en-US" altLang="zh-CN" sz="2000" dirty="0">
                <a:solidFill>
                  <a:schemeClr val="bg1"/>
                </a:solidFill>
              </a:rPr>
              <a:t>Tony Li		Logan Luo</a:t>
            </a:r>
            <a:endParaRPr kumimoji="1" lang="zh-CN" altLang="en-US" sz="2000" dirty="0">
              <a:solidFill>
                <a:schemeClr val="bg1"/>
              </a:solidFill>
            </a:endParaRPr>
          </a:p>
        </p:txBody>
      </p:sp>
      <p:cxnSp>
        <p:nvCxnSpPr>
          <p:cNvPr id="7" name="直线连接符 6">
            <a:extLst>
              <a:ext uri="{FF2B5EF4-FFF2-40B4-BE49-F238E27FC236}">
                <a16:creationId xmlns:a16="http://schemas.microsoft.com/office/drawing/2014/main" id="{1DC4C6D6-F820-694D-8F93-028A1A98C79F}"/>
              </a:ext>
            </a:extLst>
          </p:cNvPr>
          <p:cNvCxnSpPr>
            <a:cxnSpLocks/>
          </p:cNvCxnSpPr>
          <p:nvPr/>
        </p:nvCxnSpPr>
        <p:spPr>
          <a:xfrm>
            <a:off x="7458016" y="5020293"/>
            <a:ext cx="13065" cy="1030114"/>
          </a:xfrm>
          <a:prstGeom prst="line">
            <a:avLst/>
          </a:prstGeom>
          <a:ln w="28575"/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" name="组合 1">
            <a:extLst>
              <a:ext uri="{FF2B5EF4-FFF2-40B4-BE49-F238E27FC236}">
                <a16:creationId xmlns:a16="http://schemas.microsoft.com/office/drawing/2014/main" id="{26031CB6-9671-4651-ACC0-F684E42A6727}"/>
              </a:ext>
            </a:extLst>
          </p:cNvPr>
          <p:cNvGrpSpPr/>
          <p:nvPr/>
        </p:nvGrpSpPr>
        <p:grpSpPr>
          <a:xfrm>
            <a:off x="144207" y="2325554"/>
            <a:ext cx="11903586" cy="1938992"/>
            <a:chOff x="144207" y="2325554"/>
            <a:chExt cx="11903586" cy="1938992"/>
          </a:xfrm>
        </p:grpSpPr>
        <p:sp>
          <p:nvSpPr>
            <p:cNvPr id="4" name="TextBox 9">
              <a:extLst>
                <a:ext uri="{FF2B5EF4-FFF2-40B4-BE49-F238E27FC236}">
                  <a16:creationId xmlns:a16="http://schemas.microsoft.com/office/drawing/2014/main" id="{D69626D7-80C5-684E-B028-722A53803DC1}"/>
                </a:ext>
              </a:extLst>
            </p:cNvPr>
            <p:cNvSpPr txBox="1"/>
            <p:nvPr/>
          </p:nvSpPr>
          <p:spPr>
            <a:xfrm>
              <a:off x="144207" y="2325554"/>
              <a:ext cx="11903586" cy="193899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6000" b="1" dirty="0">
                  <a:solidFill>
                    <a:schemeClr val="bg1"/>
                  </a:solidFill>
                  <a:ea typeface="Montserrat" panose="00000500000000000000" charset="0"/>
                  <a:cs typeface="Times New Roman" panose="02020603050405020304" pitchFamily="18" charset="0"/>
                </a:rPr>
                <a:t>Beijing City </a:t>
              </a:r>
              <a:r>
                <a:rPr lang="en-US" sz="6000" b="1" dirty="0">
                  <a:solidFill>
                    <a:schemeClr val="bg1"/>
                  </a:solidFill>
                  <a:ea typeface="Montserrat" panose="00000500000000000000" charset="0"/>
                  <a:cs typeface="Times New Roman" panose="02020603050405020304" pitchFamily="18" charset="0"/>
                </a:rPr>
                <a:t>Feature-Based</a:t>
              </a:r>
            </a:p>
            <a:p>
              <a:pPr algn="ctr"/>
              <a:r>
                <a:rPr lang="en-US" sz="6000" b="1" dirty="0">
                  <a:solidFill>
                    <a:schemeClr val="bg1"/>
                  </a:solidFill>
                  <a:ea typeface="Montserrat" panose="00000500000000000000" charset="0"/>
                  <a:cs typeface="Times New Roman" panose="02020603050405020304" pitchFamily="18" charset="0"/>
                </a:rPr>
                <a:t>   irbnb Price </a:t>
              </a:r>
              <a:r>
                <a:rPr lang="en-US" altLang="zh-CN" sz="6000" b="1" dirty="0">
                  <a:solidFill>
                    <a:schemeClr val="bg1"/>
                  </a:solidFill>
                  <a:ea typeface="Montserrat" panose="00000500000000000000" charset="0"/>
                  <a:cs typeface="Times New Roman" panose="02020603050405020304" pitchFamily="18" charset="0"/>
                </a:rPr>
                <a:t>P</a:t>
              </a:r>
              <a:r>
                <a:rPr lang="en-US" sz="6000" b="1" dirty="0">
                  <a:solidFill>
                    <a:schemeClr val="bg1"/>
                  </a:solidFill>
                  <a:ea typeface="Montserrat" panose="00000500000000000000" charset="0"/>
                  <a:cs typeface="Times New Roman" panose="02020603050405020304" pitchFamily="18" charset="0"/>
                </a:rPr>
                <a:t>rediction</a:t>
              </a:r>
            </a:p>
          </p:txBody>
        </p:sp>
        <p:pic>
          <p:nvPicPr>
            <p:cNvPr id="9" name="图片 8">
              <a:extLst>
                <a:ext uri="{FF2B5EF4-FFF2-40B4-BE49-F238E27FC236}">
                  <a16:creationId xmlns:a16="http://schemas.microsoft.com/office/drawing/2014/main" id="{75FD942F-40FD-4B78-B3F6-E48F89A458D8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0" r="100000">
                          <a14:foregroundMark x1="46094" y1="46944" x2="46094" y2="46944"/>
                          <a14:foregroundMark x1="51094" y1="47222" x2="51094" y2="47222"/>
                          <a14:foregroundMark x1="50156" y1="31667" x2="50156" y2="31667"/>
                          <a14:foregroundMark x1="56094" y1="46111" x2="56094" y2="46111"/>
                          <a14:foregroundMark x1="67344" y1="43333" x2="67344" y2="43333"/>
                          <a14:foregroundMark x1="78125" y1="45000" x2="78594" y2="42500"/>
                          <a14:foregroundMark x1="95156" y1="42778" x2="95156" y2="4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570" t="18017" r="70305" b="25900"/>
            <a:stretch/>
          </p:blipFill>
          <p:spPr>
            <a:xfrm>
              <a:off x="2148328" y="3482992"/>
              <a:ext cx="496359" cy="537634"/>
            </a:xfrm>
            <a:prstGeom prst="rect">
              <a:avLst/>
            </a:prstGeom>
          </p:spPr>
        </p:pic>
        <p:pic>
          <p:nvPicPr>
            <p:cNvPr id="11" name="图片 10">
              <a:extLst>
                <a:ext uri="{FF2B5EF4-FFF2-40B4-BE49-F238E27FC236}">
                  <a16:creationId xmlns:a16="http://schemas.microsoft.com/office/drawing/2014/main" id="{2221E162-508B-482B-9131-65FC9DB7B470}"/>
                </a:ext>
              </a:extLst>
            </p:cNvPr>
            <p:cNvPicPr>
              <a:picLocks noChangeAspect="1"/>
            </p:cNvPicPr>
            <p:nvPr/>
          </p:nvPicPr>
          <p:blipFill rotWithShape="1">
            <a:blip r:embed="rId2">
              <a:extLst>
                <a:ext uri="{BEBA8EAE-BF5A-486C-A8C5-ECC9F3942E4B}">
                  <a14:imgProps xmlns:a14="http://schemas.microsoft.com/office/drawing/2010/main">
                    <a14:imgLayer r:embed="rId3">
                      <a14:imgEffect>
                        <a14:backgroundRemoval t="10000" b="90000" l="0" r="100000">
                          <a14:foregroundMark x1="46094" y1="46944" x2="46094" y2="46944"/>
                          <a14:foregroundMark x1="51094" y1="47222" x2="51094" y2="47222"/>
                          <a14:foregroundMark x1="50156" y1="31667" x2="50156" y2="31667"/>
                          <a14:foregroundMark x1="56094" y1="46111" x2="56094" y2="46111"/>
                          <a14:foregroundMark x1="67344" y1="43333" x2="67344" y2="43333"/>
                          <a14:foregroundMark x1="78125" y1="45000" x2="78594" y2="42500"/>
                          <a14:foregroundMark x1="95156" y1="42778" x2="95156" y2="42778"/>
                        </a14:backgroundRemoval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rcRect l="34445" t="23922" r="-1323" b="32948"/>
            <a:stretch/>
          </p:blipFill>
          <p:spPr>
            <a:xfrm>
              <a:off x="3428712" y="3429000"/>
              <a:ext cx="637822" cy="231372"/>
            </a:xfrm>
            <a:prstGeom prst="rect">
              <a:avLst/>
            </a:prstGeom>
          </p:spPr>
        </p:pic>
      </p:grpSp>
    </p:spTree>
    <p:extLst>
      <p:ext uri="{BB962C8B-B14F-4D97-AF65-F5344CB8AC3E}">
        <p14:creationId xmlns:p14="http://schemas.microsoft.com/office/powerpoint/2010/main" val="21079583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mc:AlternateContent xmlns:mc="http://schemas.openxmlformats.org/markup-compatibility/2006" xmlns:a14="http://schemas.microsoft.com/office/drawing/2010/main">
        <mc:Choice Requires="a14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7CAFC8-884C-4D38-A103-5A354AA55993}"/>
                  </a:ext>
                </a:extLst>
              </p:cNvPr>
              <p:cNvSpPr>
                <a:spLocks noGrp="1"/>
              </p:cNvSpPr>
              <p:nvPr>
                <p:ph idx="1"/>
              </p:nvPr>
            </p:nvSpPr>
            <p:spPr>
              <a:xfrm>
                <a:off x="954188" y="5183108"/>
                <a:ext cx="10283621" cy="481819"/>
              </a:xfrm>
            </p:spPr>
            <p:txBody>
              <a:bodyPr>
                <a:noAutofit/>
              </a:bodyPr>
              <a:lstStyle/>
              <a:p>
                <a:pPr marL="0" indent="0">
                  <a:buNone/>
                </a:pPr>
                <a14:m>
                  <m:oMathPara xmlns:m="http://schemas.openxmlformats.org/officeDocument/2006/math">
                    <m:oMathParaPr>
                      <m:jc m:val="centerGroup"/>
                    </m:oMathParaPr>
                    <m:oMath xmlns:m="http://schemas.openxmlformats.org/officeDocument/2006/math">
                      <m:r>
                        <a:rPr lang="en-US" altLang="zh-CN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𝑓</m:t>
                      </m:r>
                      <m:d>
                        <m:dPr>
                          <m:ctrlPr>
                            <a:rPr lang="en-US" altLang="zh-CN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dPr>
                        <m:e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𝐶𝑎𝑝𝑎𝑐𝑖𝑡𝑦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𝐿𝑜𝑐𝑎𝑡𝑖𝑜𝑛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,…,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𝑅𝑜𝑜𝑚𝑇𝑦𝑝𝑒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, </m:t>
                          </m:r>
                          <m:r>
                            <a:rPr lang="en-US" altLang="zh-CN" b="0" i="1" smtClean="0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𝑅𝑒𝑣𝑖𝑒𝑤𝑆𝑐𝑜𝑟𝑒</m:t>
                          </m:r>
                        </m:e>
                      </m:d>
                      <m:r>
                        <a:rPr lang="en-US" altLang="zh-CN" b="0" i="1" smtClean="0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+</m:t>
                      </m:r>
                      <m:sSub>
                        <m:sSubPr>
                          <m:ctrlP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</m:ctrlPr>
                        </m:sSubPr>
                        <m:e>
                          <m:r>
                            <a:rPr lang="zh-CN" altLang="en-US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𝛽</m:t>
                          </m:r>
                        </m:e>
                        <m:sub>
                          <m:r>
                            <a:rPr lang="en-US" altLang="zh-CN" i="1">
                              <a:solidFill>
                                <a:schemeClr val="bg1"/>
                              </a:solidFill>
                              <a:latin typeface="Cambria Math" panose="02040503050406030204" pitchFamily="18" charset="0"/>
                            </a:rPr>
                            <m:t>0</m:t>
                          </m:r>
                        </m:sub>
                      </m:sSub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⇒</m:t>
                      </m:r>
                      <m:r>
                        <a:rPr lang="en-US" altLang="zh-CN" i="1">
                          <a:solidFill>
                            <a:schemeClr val="bg1"/>
                          </a:solidFill>
                          <a:latin typeface="Cambria Math" panose="02040503050406030204" pitchFamily="18" charset="0"/>
                        </a:rPr>
                        <m:t>𝑃𝑟𝑖𝑐𝑒</m:t>
                      </m:r>
                    </m:oMath>
                  </m:oMathPara>
                </a14:m>
                <a:endParaRPr lang="zh-CN" altLang="en-US" dirty="0">
                  <a:solidFill>
                    <a:schemeClr val="bg1"/>
                  </a:solidFill>
                </a:endParaRPr>
              </a:p>
            </p:txBody>
          </p:sp>
        </mc:Choice>
        <mc:Fallback xmlns="">
          <p:sp>
            <p:nvSpPr>
              <p:cNvPr id="3" name="内容占位符 2">
                <a:extLst>
                  <a:ext uri="{FF2B5EF4-FFF2-40B4-BE49-F238E27FC236}">
                    <a16:creationId xmlns:a16="http://schemas.microsoft.com/office/drawing/2014/main" id="{617CAFC8-884C-4D38-A103-5A354AA55993}"/>
                  </a:ext>
                </a:extLst>
              </p:cNvPr>
              <p:cNvSpPr>
                <a:spLocks noGrp="1" noRot="1" noChangeAspect="1" noMove="1" noResize="1" noEditPoints="1" noAdjustHandles="1" noChangeArrowheads="1" noChangeShapeType="1" noTextEdit="1"/>
              </p:cNvSpPr>
              <p:nvPr>
                <p:ph idx="1"/>
              </p:nvPr>
            </p:nvSpPr>
            <p:spPr>
              <a:xfrm>
                <a:off x="954188" y="5183108"/>
                <a:ext cx="10283621" cy="481819"/>
              </a:xfrm>
              <a:blipFill>
                <a:blip r:embed="rId2"/>
                <a:stretch>
                  <a:fillRect l="-474" b="-20253"/>
                </a:stretch>
              </a:blipFill>
            </p:spPr>
            <p:txBody>
              <a:bodyPr/>
              <a:lstStyle/>
              <a:p>
                <a:r>
                  <a:rPr lang="zh-CN" altLang="en-US">
                    <a:noFill/>
                  </a:rPr>
                  <a:t> </a:t>
                </a:r>
              </a:p>
            </p:txBody>
          </p:sp>
        </mc:Fallback>
      </mc:AlternateContent>
      <p:pic>
        <p:nvPicPr>
          <p:cNvPr id="21" name="图片 20">
            <a:extLst>
              <a:ext uri="{FF2B5EF4-FFF2-40B4-BE49-F238E27FC236}">
                <a16:creationId xmlns:a16="http://schemas.microsoft.com/office/drawing/2014/main" id="{8F6B8159-A2D3-4B69-A0B6-239531381E0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49722" y="848899"/>
            <a:ext cx="8692551" cy="4142298"/>
          </a:xfrm>
          <a:prstGeom prst="rect">
            <a:avLst/>
          </a:prstGeom>
        </p:spPr>
      </p:pic>
      <p:sp>
        <p:nvSpPr>
          <p:cNvPr id="30" name="日期占位符 1">
            <a:extLst>
              <a:ext uri="{FF2B5EF4-FFF2-40B4-BE49-F238E27FC236}">
                <a16:creationId xmlns:a16="http://schemas.microsoft.com/office/drawing/2014/main" id="{CD810548-CFE2-4787-82D3-A32838271F3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1" name="页脚占位符 2">
            <a:extLst>
              <a:ext uri="{FF2B5EF4-FFF2-40B4-BE49-F238E27FC236}">
                <a16:creationId xmlns:a16="http://schemas.microsoft.com/office/drawing/2014/main" id="{72CDD5DF-2FD9-4B54-86C4-869F7BB926F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灯片编号占位符 3">
            <a:extLst>
              <a:ext uri="{FF2B5EF4-FFF2-40B4-BE49-F238E27FC236}">
                <a16:creationId xmlns:a16="http://schemas.microsoft.com/office/drawing/2014/main" id="{377E9233-872F-4788-93FF-588D05408CDA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10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TextBox 10">
            <a:extLst>
              <a:ext uri="{FF2B5EF4-FFF2-40B4-BE49-F238E27FC236}">
                <a16:creationId xmlns:a16="http://schemas.microsoft.com/office/drawing/2014/main" id="{2B027291-EC29-466E-8D11-C64DA545B9E1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253624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49DEE7-78D3-4083-8F32-C2802782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899705" y="2889000"/>
            <a:ext cx="6392590" cy="1080000"/>
          </a:xfrm>
        </p:spPr>
        <p:txBody>
          <a:bodyPr/>
          <a:lstStyle/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State-of-the-Art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8BA9FF9F-BF3A-4448-A07D-C1E3F17560D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56DDEF1A-B7C5-42B9-B092-4D8590F072D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B869897D-34F8-485C-8034-9DCD9309045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11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29995082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4" name="表格 3">
            <a:extLst>
              <a:ext uri="{FF2B5EF4-FFF2-40B4-BE49-F238E27FC236}">
                <a16:creationId xmlns:a16="http://schemas.microsoft.com/office/drawing/2014/main" id="{908B87F2-004A-468A-8DCE-ED2D948CD1A2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479706357"/>
              </p:ext>
            </p:extLst>
          </p:nvPr>
        </p:nvGraphicFramePr>
        <p:xfrm>
          <a:off x="758290" y="1024036"/>
          <a:ext cx="10595511" cy="5292097"/>
        </p:xfrm>
        <a:graphic>
          <a:graphicData uri="http://schemas.openxmlformats.org/drawingml/2006/table">
            <a:tbl>
              <a:tblPr firstRow="1">
                <a:tableStyleId>{5C22544A-7EE6-4342-B048-85BDC9FD1C3A}</a:tableStyleId>
              </a:tblPr>
              <a:tblGrid>
                <a:gridCol w="1255637">
                  <a:extLst>
                    <a:ext uri="{9D8B030D-6E8A-4147-A177-3AD203B41FA5}">
                      <a16:colId xmlns:a16="http://schemas.microsoft.com/office/drawing/2014/main" val="3431262229"/>
                    </a:ext>
                  </a:extLst>
                </a:gridCol>
                <a:gridCol w="3421673">
                  <a:extLst>
                    <a:ext uri="{9D8B030D-6E8A-4147-A177-3AD203B41FA5}">
                      <a16:colId xmlns:a16="http://schemas.microsoft.com/office/drawing/2014/main" val="1837445828"/>
                    </a:ext>
                  </a:extLst>
                </a:gridCol>
                <a:gridCol w="1264356">
                  <a:extLst>
                    <a:ext uri="{9D8B030D-6E8A-4147-A177-3AD203B41FA5}">
                      <a16:colId xmlns:a16="http://schemas.microsoft.com/office/drawing/2014/main" val="2864539565"/>
                    </a:ext>
                  </a:extLst>
                </a:gridCol>
                <a:gridCol w="4653845">
                  <a:extLst>
                    <a:ext uri="{9D8B030D-6E8A-4147-A177-3AD203B41FA5}">
                      <a16:colId xmlns:a16="http://schemas.microsoft.com/office/drawing/2014/main" val="1386541554"/>
                    </a:ext>
                  </a:extLst>
                </a:gridCol>
              </a:tblGrid>
              <a:tr h="602549"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Dimension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Factors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Effects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20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Author</a:t>
                      </a:r>
                      <a:endParaRPr lang="en-US" sz="20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extLst>
                  <a:ext uri="{0D108BD9-81ED-4DB2-BD59-A6C34878D82A}">
                    <a16:rowId xmlns:a16="http://schemas.microsoft.com/office/drawing/2014/main" val="2072272566"/>
                  </a:ext>
                </a:extLst>
              </a:tr>
              <a:tr h="387766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External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Price in cities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N/A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Stephen and Andrew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(2016)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275158870"/>
                  </a:ext>
                </a:extLst>
              </a:tr>
              <a:tr h="509942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owners</a:t>
                      </a:r>
                      <a:endParaRPr lang="en-US" sz="1600" b="1" u="none" strike="noStrike" dirty="0">
                        <a:effectLst/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 between owners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Pos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sz="1600" b="1" u="none" strike="noStrike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Neg</a:t>
                      </a:r>
                      <a:endParaRPr lang="en-US" sz="1600" b="1" i="0" u="none" strike="noStrike" dirty="0">
                        <a:solidFill>
                          <a:srgbClr val="FF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pt-BR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Balaguer and Pernias(2013), Becerra(2013)</a:t>
                      </a:r>
                      <a:endParaRPr lang="pt-BR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15622853"/>
                  </a:ext>
                </a:extLst>
              </a:tr>
              <a:tr h="509942"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Location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Distance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Negative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Bull(1994), Wang &amp; </a:t>
                      </a:r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Nicolau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(2017), Li (2016), Huang(2010)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7024414"/>
                  </a:ext>
                </a:extLst>
              </a:tr>
              <a:tr h="356051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House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 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Negative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Wang &amp; Nicolau(2017), Zhang(2017)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647087273"/>
                  </a:ext>
                </a:extLst>
              </a:tr>
              <a:tr h="3560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 type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endParaRPr lang="zh-CN" alt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796722910"/>
                  </a:ext>
                </a:extLst>
              </a:tr>
              <a:tr h="356051"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Room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Bedroom</a:t>
                      </a:r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, bathroom, bed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524601146"/>
                  </a:ext>
                </a:extLst>
              </a:tr>
              <a:tr h="356052"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Rule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b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Instant bookable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Negative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07871409"/>
                  </a:ext>
                </a:extLst>
              </a:tr>
              <a:tr h="391454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Cancellation policy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endParaRPr lang="zh-CN" altLang="en-US" sz="2000" b="1" dirty="0"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414009213"/>
                  </a:ext>
                </a:extLst>
              </a:tr>
              <a:tr h="356051">
                <a:tc rowSpan="4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Sociality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Number of reviews per year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Negative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de-DE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Wang &amp; Nicolau(2017), Zhang(2017)</a:t>
                      </a:r>
                      <a:endParaRPr lang="de-DE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32463241"/>
                  </a:ext>
                </a:extLst>
              </a:tr>
              <a:tr h="3560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nb-NO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Zhu Lv(2017), Gutt &amp; Herrmann(2015)</a:t>
                      </a:r>
                      <a:endParaRPr lang="nb-NO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3003900439"/>
                  </a:ext>
                </a:extLst>
              </a:tr>
              <a:tr h="398086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rowSpan="2"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Host identity verified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</a:t>
                      </a:r>
                      <a:r>
                        <a:rPr lang="en-US" altLang="zh-CN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/</a:t>
                      </a:r>
                      <a:r>
                        <a:rPr lang="en-US" altLang="zh-CN" sz="1600" b="1" u="none" strike="noStrike" kern="1200" dirty="0">
                          <a:solidFill>
                            <a:srgbClr val="FF000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Neg</a:t>
                      </a:r>
                    </a:p>
                  </a:txBody>
                  <a:tcPr marL="6603" marR="6603" marT="6603" marB="0" anchor="ctr"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</a:tcPr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Wang &amp; </a:t>
                      </a:r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Nicolau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(2017)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041010129"/>
                  </a:ext>
                </a:extLst>
              </a:tr>
              <a:tr h="356051"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 vMerge="1">
                  <a:txBody>
                    <a:bodyPr/>
                    <a:lstStyle/>
                    <a:p>
                      <a:endParaRPr lang="zh-CN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kern="1200" dirty="0">
                          <a:solidFill>
                            <a:srgbClr val="00B050"/>
                          </a:solidFill>
                          <a:effectLst/>
                          <a:latin typeface="Calibri" panose="020F0502020204030204" pitchFamily="34" charset="0"/>
                          <a:ea typeface="+mn-ea"/>
                          <a:cs typeface="Calibri" panose="020F0502020204030204" pitchFamily="34" charset="0"/>
                        </a:rPr>
                        <a:t>Positive</a:t>
                      </a:r>
                    </a:p>
                  </a:txBody>
                  <a:tcPr marL="6603" marR="6603" marT="6603" marB="0" anchor="ctr"/>
                </a:tc>
                <a:tc>
                  <a:txBody>
                    <a:bodyPr/>
                    <a:lstStyle/>
                    <a:p>
                      <a:pPr algn="ctr" fontAlgn="ctr"/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Zhu </a:t>
                      </a:r>
                      <a:r>
                        <a:rPr lang="en-US" sz="1600" b="1" u="none" strike="noStrike" dirty="0" err="1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Lv</a:t>
                      </a:r>
                      <a:r>
                        <a:rPr lang="en-US" sz="1600" b="1" u="none" strike="noStrike" dirty="0">
                          <a:effectLst/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(2017)</a:t>
                      </a:r>
                      <a:endParaRPr lang="en-US" sz="1600" b="1" i="0" u="none" strike="noStrike" dirty="0">
                        <a:solidFill>
                          <a:srgbClr val="000000"/>
                        </a:solidFill>
                        <a:effectLst/>
                        <a:latin typeface="Calibri" panose="020F0502020204030204" pitchFamily="34" charset="0"/>
                        <a:ea typeface="等线" panose="02010600030101010101" pitchFamily="2" charset="-122"/>
                        <a:cs typeface="Calibri" panose="020F0502020204030204" pitchFamily="34" charset="0"/>
                      </a:endParaRPr>
                    </a:p>
                  </a:txBody>
                  <a:tcPr marL="6603" marR="6603" marT="6603" marB="0" anchor="ctr"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</a:tcPr>
                </a:tc>
                <a:extLst>
                  <a:ext uri="{0D108BD9-81ED-4DB2-BD59-A6C34878D82A}">
                    <a16:rowId xmlns:a16="http://schemas.microsoft.com/office/drawing/2014/main" val="1913220633"/>
                  </a:ext>
                </a:extLst>
              </a:tr>
            </a:tbl>
          </a:graphicData>
        </a:graphic>
      </p:graphicFrame>
      <p:sp>
        <p:nvSpPr>
          <p:cNvPr id="3" name="TextBox 10">
            <a:extLst>
              <a:ext uri="{FF2B5EF4-FFF2-40B4-BE49-F238E27FC236}">
                <a16:creationId xmlns:a16="http://schemas.microsoft.com/office/drawing/2014/main" id="{CE6F7B9D-2C13-4DDA-8778-CD7437E0624E}"/>
              </a:ext>
            </a:extLst>
          </p:cNvPr>
          <p:cNvSpPr txBox="1"/>
          <p:nvPr/>
        </p:nvSpPr>
        <p:spPr>
          <a:xfrm>
            <a:off x="170632" y="182502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矩形 1">
            <a:extLst>
              <a:ext uri="{FF2B5EF4-FFF2-40B4-BE49-F238E27FC236}">
                <a16:creationId xmlns:a16="http://schemas.microsoft.com/office/drawing/2014/main" id="{DADD056E-1830-4292-AEE2-1482D599A2FE}"/>
              </a:ext>
            </a:extLst>
          </p:cNvPr>
          <p:cNvSpPr/>
          <p:nvPr/>
        </p:nvSpPr>
        <p:spPr>
          <a:xfrm>
            <a:off x="2834015" y="655811"/>
            <a:ext cx="652396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algn="ctr" font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 brief review of the literature on price influencing factors</a:t>
            </a:r>
          </a:p>
        </p:txBody>
      </p:sp>
      <p:sp>
        <p:nvSpPr>
          <p:cNvPr id="8" name="日期占位符 1">
            <a:extLst>
              <a:ext uri="{FF2B5EF4-FFF2-40B4-BE49-F238E27FC236}">
                <a16:creationId xmlns:a16="http://schemas.microsoft.com/office/drawing/2014/main" id="{FE2EAB3C-9752-4B9F-98A1-759D7B0BA59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BF6162BF-3A6B-4D70-911D-A3D0166631E0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BE199905-753E-4396-8ECD-4B9C003FFFF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12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23534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D5991426-1668-4F4E-A4A7-4B43A717F9AF}"/>
              </a:ext>
            </a:extLst>
          </p:cNvPr>
          <p:cNvSpPr/>
          <p:nvPr/>
        </p:nvSpPr>
        <p:spPr>
          <a:xfrm>
            <a:off x="2932309" y="1028723"/>
            <a:ext cx="2729189" cy="732509"/>
          </a:xfrm>
          <a:prstGeom prst="roundRect">
            <a:avLst/>
          </a:prstGeom>
          <a:noFill/>
          <a:ln w="38100">
            <a:solidFill>
              <a:srgbClr val="FFC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Data</a:t>
            </a:r>
            <a:endParaRPr lang="zh-CN" alt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3D65BDCF-5895-4918-BA10-A447A1F5CF37}"/>
              </a:ext>
            </a:extLst>
          </p:cNvPr>
          <p:cNvSpPr txBox="1"/>
          <p:nvPr/>
        </p:nvSpPr>
        <p:spPr>
          <a:xfrm>
            <a:off x="7382385" y="2243774"/>
            <a:ext cx="3045480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zh-CN" alt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8" name="矩形: 圆角 17">
            <a:extLst>
              <a:ext uri="{FF2B5EF4-FFF2-40B4-BE49-F238E27FC236}">
                <a16:creationId xmlns:a16="http://schemas.microsoft.com/office/drawing/2014/main" id="{BF4CA390-E7DE-4AAD-8064-13ADF9775C2D}"/>
              </a:ext>
            </a:extLst>
          </p:cNvPr>
          <p:cNvSpPr/>
          <p:nvPr/>
        </p:nvSpPr>
        <p:spPr>
          <a:xfrm>
            <a:off x="3588381" y="3954562"/>
            <a:ext cx="1321942" cy="776202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16" name="矩形: 圆角 15">
            <a:extLst>
              <a:ext uri="{FF2B5EF4-FFF2-40B4-BE49-F238E27FC236}">
                <a16:creationId xmlns:a16="http://schemas.microsoft.com/office/drawing/2014/main" id="{B92F58C1-3D43-4BAF-BD5C-32E96B16EE54}"/>
              </a:ext>
            </a:extLst>
          </p:cNvPr>
          <p:cNvSpPr/>
          <p:nvPr/>
        </p:nvSpPr>
        <p:spPr>
          <a:xfrm>
            <a:off x="1344403" y="2329424"/>
            <a:ext cx="5664584" cy="1040266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F20DE475-0C00-430A-AC5D-9F3AEE6A1297}"/>
              </a:ext>
            </a:extLst>
          </p:cNvPr>
          <p:cNvSpPr txBox="1"/>
          <p:nvPr/>
        </p:nvSpPr>
        <p:spPr>
          <a:xfrm>
            <a:off x="7718443" y="3782403"/>
            <a:ext cx="2324567" cy="107721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Tuning Models</a:t>
            </a:r>
            <a:endParaRPr lang="zh-CN" alt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9" name="矩形: 圆角 28">
            <a:extLst>
              <a:ext uri="{FF2B5EF4-FFF2-40B4-BE49-F238E27FC236}">
                <a16:creationId xmlns:a16="http://schemas.microsoft.com/office/drawing/2014/main" id="{8834C1B2-6F61-4264-8518-8B3A7D3C1762}"/>
              </a:ext>
            </a:extLst>
          </p:cNvPr>
          <p:cNvSpPr/>
          <p:nvPr/>
        </p:nvSpPr>
        <p:spPr>
          <a:xfrm>
            <a:off x="3588381" y="5013693"/>
            <a:ext cx="1321942" cy="843336"/>
          </a:xfrm>
          <a:prstGeom prst="roundRect">
            <a:avLst/>
          </a:prstGeom>
          <a:noFill/>
          <a:ln w="38100">
            <a:solidFill>
              <a:srgbClr val="FFC000"/>
            </a:solidFill>
            <a:prstDash val="sysDash"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dirty="0"/>
          </a:p>
        </p:txBody>
      </p:sp>
      <p:sp>
        <p:nvSpPr>
          <p:cNvPr id="30" name="文本框 29">
            <a:extLst>
              <a:ext uri="{FF2B5EF4-FFF2-40B4-BE49-F238E27FC236}">
                <a16:creationId xmlns:a16="http://schemas.microsoft.com/office/drawing/2014/main" id="{CFB52BC0-4958-4ACE-9828-69674BABF5CF}"/>
              </a:ext>
            </a:extLst>
          </p:cNvPr>
          <p:cNvSpPr txBox="1"/>
          <p:nvPr/>
        </p:nvSpPr>
        <p:spPr>
          <a:xfrm>
            <a:off x="7971040" y="5310164"/>
            <a:ext cx="18681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Outputs</a:t>
            </a:r>
            <a:endParaRPr lang="zh-CN" altLang="en-US" sz="3200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1" name="箭头: 下 30">
            <a:extLst>
              <a:ext uri="{FF2B5EF4-FFF2-40B4-BE49-F238E27FC236}">
                <a16:creationId xmlns:a16="http://schemas.microsoft.com/office/drawing/2014/main" id="{0EAEEB21-BB4E-46A1-9D5F-6D591FBCB3F5}"/>
              </a:ext>
            </a:extLst>
          </p:cNvPr>
          <p:cNvSpPr/>
          <p:nvPr/>
        </p:nvSpPr>
        <p:spPr>
          <a:xfrm>
            <a:off x="8572705" y="3259088"/>
            <a:ext cx="664839" cy="571848"/>
          </a:xfrm>
          <a:prstGeom prst="down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32" name="箭头: 下 31">
            <a:extLst>
              <a:ext uri="{FF2B5EF4-FFF2-40B4-BE49-F238E27FC236}">
                <a16:creationId xmlns:a16="http://schemas.microsoft.com/office/drawing/2014/main" id="{CF7449DC-0BE7-4DC8-B4E8-E3359E622ADB}"/>
              </a:ext>
            </a:extLst>
          </p:cNvPr>
          <p:cNvSpPr/>
          <p:nvPr/>
        </p:nvSpPr>
        <p:spPr>
          <a:xfrm>
            <a:off x="8572705" y="4859621"/>
            <a:ext cx="664839" cy="571848"/>
          </a:xfrm>
          <a:prstGeom prst="downArrow">
            <a:avLst/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cxnSp>
        <p:nvCxnSpPr>
          <p:cNvPr id="34" name="连接符: 肘形 33">
            <a:extLst>
              <a:ext uri="{FF2B5EF4-FFF2-40B4-BE49-F238E27FC236}">
                <a16:creationId xmlns:a16="http://schemas.microsoft.com/office/drawing/2014/main" id="{506CEA61-0EE0-4BC5-84B2-44F11E5238E8}"/>
              </a:ext>
            </a:extLst>
          </p:cNvPr>
          <p:cNvCxnSpPr>
            <a:cxnSpLocks/>
            <a:stCxn id="14" idx="2"/>
          </p:cNvCxnSpPr>
          <p:nvPr/>
        </p:nvCxnSpPr>
        <p:spPr>
          <a:xfrm rot="16200000" flipH="1">
            <a:off x="4034508" y="2023627"/>
            <a:ext cx="531143" cy="6351"/>
          </a:xfrm>
          <a:prstGeom prst="bentConnector3">
            <a:avLst/>
          </a:prstGeom>
          <a:ln w="76200">
            <a:solidFill>
              <a:srgbClr val="FFC000"/>
            </a:solidFill>
            <a:prstDash val="sysDash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19" name="TextBox 10">
            <a:extLst>
              <a:ext uri="{FF2B5EF4-FFF2-40B4-BE49-F238E27FC236}">
                <a16:creationId xmlns:a16="http://schemas.microsoft.com/office/drawing/2014/main" id="{0C334EEB-095C-42A6-BFE2-A26AC6EEF2BF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pic>
        <p:nvPicPr>
          <p:cNvPr id="21" name="图片 20">
            <a:extLst>
              <a:ext uri="{FF2B5EF4-FFF2-40B4-BE49-F238E27FC236}">
                <a16:creationId xmlns:a16="http://schemas.microsoft.com/office/drawing/2014/main" id="{71933F78-A183-403B-AE68-F70EBFFCA7F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3929" y="2171842"/>
            <a:ext cx="6185532" cy="3901579"/>
          </a:xfrm>
          <a:prstGeom prst="rect">
            <a:avLst/>
          </a:prstGeom>
        </p:spPr>
      </p:pic>
      <p:sp>
        <p:nvSpPr>
          <p:cNvPr id="22" name="日期占位符 1">
            <a:extLst>
              <a:ext uri="{FF2B5EF4-FFF2-40B4-BE49-F238E27FC236}">
                <a16:creationId xmlns:a16="http://schemas.microsoft.com/office/drawing/2014/main" id="{06061311-1BA4-461F-900E-F74F25050929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3" name="页脚占位符 2">
            <a:extLst>
              <a:ext uri="{FF2B5EF4-FFF2-40B4-BE49-F238E27FC236}">
                <a16:creationId xmlns:a16="http://schemas.microsoft.com/office/drawing/2014/main" id="{7C9A3B60-743A-4F1E-8D96-828DADA32DC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灯片编号占位符 3">
            <a:extLst>
              <a:ext uri="{FF2B5EF4-FFF2-40B4-BE49-F238E27FC236}">
                <a16:creationId xmlns:a16="http://schemas.microsoft.com/office/drawing/2014/main" id="{8707027F-8735-4AEF-8A5C-BA83F29FA54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13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465333977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49DEE7-78D3-4083-8F32-C2802782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410497" y="2952789"/>
            <a:ext cx="5371007" cy="952423"/>
          </a:xfrm>
        </p:spPr>
        <p:txBody>
          <a:bodyPr/>
          <a:lstStyle/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Methodology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F1C2FB36-C487-41A8-966F-AC71148DD82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B6531B20-FF73-46ED-871C-146FDC0259E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69C5AE27-7C98-456F-96E3-DE1B2400C2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14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0634282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日期占位符 3">
            <a:extLst>
              <a:ext uri="{FF2B5EF4-FFF2-40B4-BE49-F238E27FC236}">
                <a16:creationId xmlns:a16="http://schemas.microsoft.com/office/drawing/2014/main" id="{E8F4CC59-3463-4650-82B1-B6D6060646F7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/>
              <a:t>8/3/2019</a:t>
            </a:r>
            <a:endParaRPr lang="zh-CN" altLang="en-US"/>
          </a:p>
        </p:txBody>
      </p:sp>
      <p:sp>
        <p:nvSpPr>
          <p:cNvPr id="5" name="页脚占位符 4">
            <a:extLst>
              <a:ext uri="{FF2B5EF4-FFF2-40B4-BE49-F238E27FC236}">
                <a16:creationId xmlns:a16="http://schemas.microsoft.com/office/drawing/2014/main" id="{17B06895-8722-4A76-B09A-A19AE6C66C5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/>
              <a:t>Feature-Based Airbnb Price Prediction</a:t>
            </a:r>
            <a:endParaRPr lang="zh-CN" altLang="en-US" dirty="0"/>
          </a:p>
        </p:txBody>
      </p:sp>
      <p:sp>
        <p:nvSpPr>
          <p:cNvPr id="6" name="灯片编号占位符 5">
            <a:extLst>
              <a:ext uri="{FF2B5EF4-FFF2-40B4-BE49-F238E27FC236}">
                <a16:creationId xmlns:a16="http://schemas.microsoft.com/office/drawing/2014/main" id="{1C86472A-07B0-4F4D-B02C-DE1E04D602E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/>
              <a:t>15</a:t>
            </a:fld>
            <a:endParaRPr lang="zh-CN" altLang="en-US"/>
          </a:p>
        </p:txBody>
      </p:sp>
      <p:sp>
        <p:nvSpPr>
          <p:cNvPr id="9" name="TextBox 10">
            <a:extLst>
              <a:ext uri="{FF2B5EF4-FFF2-40B4-BE49-F238E27FC236}">
                <a16:creationId xmlns:a16="http://schemas.microsoft.com/office/drawing/2014/main" id="{1699D250-5410-48D8-814A-236D4CD80429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660C3E2-BE92-4C20-93C6-AC07ABA3937E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06" t="4656" b="4080"/>
          <a:stretch/>
        </p:blipFill>
        <p:spPr>
          <a:xfrm>
            <a:off x="3081867" y="1071687"/>
            <a:ext cx="8692554" cy="464613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11" name="文本框 10">
            <a:extLst>
              <a:ext uri="{FF2B5EF4-FFF2-40B4-BE49-F238E27FC236}">
                <a16:creationId xmlns:a16="http://schemas.microsoft.com/office/drawing/2014/main" id="{3FF5FDEA-19E1-4093-83E4-4863564AE8D4}"/>
              </a:ext>
            </a:extLst>
          </p:cNvPr>
          <p:cNvSpPr txBox="1"/>
          <p:nvPr/>
        </p:nvSpPr>
        <p:spPr>
          <a:xfrm>
            <a:off x="5430713" y="5771593"/>
            <a:ext cx="3669708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All available Data in Airbnb   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50594C75-2727-43F7-A2BF-1849BC8B0755}"/>
              </a:ext>
            </a:extLst>
          </p:cNvPr>
          <p:cNvSpPr/>
          <p:nvPr/>
        </p:nvSpPr>
        <p:spPr>
          <a:xfrm>
            <a:off x="597386" y="1071687"/>
            <a:ext cx="2244178" cy="732509"/>
          </a:xfrm>
          <a:prstGeom prst="roundRect">
            <a:avLst/>
          </a:prstGeom>
          <a:solidFill>
            <a:schemeClr val="tx1"/>
          </a:solidFill>
          <a:ln w="1905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Get Data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72FBC0DF-D763-4798-9AE4-4B23E5D01D5E}"/>
              </a:ext>
            </a:extLst>
          </p:cNvPr>
          <p:cNvSpPr txBox="1"/>
          <p:nvPr/>
        </p:nvSpPr>
        <p:spPr>
          <a:xfrm>
            <a:off x="710423" y="5248373"/>
            <a:ext cx="193325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Total:</a:t>
            </a:r>
          </a:p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19360 Listings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5" name="图片 14">
            <a:extLst>
              <a:ext uri="{FF2B5EF4-FFF2-40B4-BE49-F238E27FC236}">
                <a16:creationId xmlns:a16="http://schemas.microsoft.com/office/drawing/2014/main" id="{41249C1C-27F7-4820-9429-C2A8D1CE24D0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r="23221" b="17750"/>
          <a:stretch/>
        </p:blipFill>
        <p:spPr>
          <a:xfrm>
            <a:off x="710423" y="2442723"/>
            <a:ext cx="1800578" cy="1921787"/>
          </a:xfrm>
          <a:prstGeom prst="rect">
            <a:avLst/>
          </a:prstGeom>
        </p:spPr>
      </p:pic>
      <p:sp>
        <p:nvSpPr>
          <p:cNvPr id="2" name="文本框 1">
            <a:extLst>
              <a:ext uri="{FF2B5EF4-FFF2-40B4-BE49-F238E27FC236}">
                <a16:creationId xmlns:a16="http://schemas.microsoft.com/office/drawing/2014/main" id="{0C028578-9C69-4BC0-BEA7-A28B43F3FC2B}"/>
              </a:ext>
            </a:extLst>
          </p:cNvPr>
          <p:cNvSpPr txBox="1"/>
          <p:nvPr/>
        </p:nvSpPr>
        <p:spPr>
          <a:xfrm>
            <a:off x="313139" y="4356706"/>
            <a:ext cx="259514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Raw_Data-Airbnb_Beijing.csv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78634591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内容占位符 5">
            <a:extLst>
              <a:ext uri="{FF2B5EF4-FFF2-40B4-BE49-F238E27FC236}">
                <a16:creationId xmlns:a16="http://schemas.microsoft.com/office/drawing/2014/main" id="{C12E7EE6-387A-42CE-9562-11CD127781E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79747" y="1600200"/>
            <a:ext cx="11001081" cy="4924274"/>
          </a:xfrm>
        </p:spPr>
        <p:txBody>
          <a:bodyPr>
            <a:normAutofit/>
          </a:bodyPr>
          <a:lstStyle/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Properties that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lacks too many features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(less than 100)</a:t>
            </a: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Drop Properties with </a:t>
            </a:r>
            <a:r>
              <a:rPr lang="en-US" altLang="zh-CN" sz="2400" dirty="0">
                <a:solidFill>
                  <a:srgbClr val="FF0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unreasonable prices </a:t>
            </a: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(i.e. the host didn’t actually want to Airbnb it)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[Price &lt; (</a:t>
            </a:r>
            <a:r>
              <a:rPr lang="zh-CN" altLang="en-US" sz="24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24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* accommodates)  OR  (</a:t>
            </a:r>
            <a:r>
              <a:rPr lang="zh-CN" altLang="en-US" sz="24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24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50 * beds)]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[Price &gt; </a:t>
            </a:r>
            <a:r>
              <a:rPr lang="zh-CN" altLang="en-US" sz="24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24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20,000  OR  Price = </a:t>
            </a:r>
            <a:r>
              <a:rPr lang="zh-CN" altLang="en-US" sz="2400" b="1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￥</a:t>
            </a:r>
            <a:r>
              <a:rPr lang="en-US" altLang="zh-CN" sz="24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9999]</a:t>
            </a:r>
          </a:p>
          <a:p>
            <a:pPr marL="0" indent="0" algn="ctr">
              <a:lnSpc>
                <a:spcPct val="120000"/>
              </a:lnSpc>
              <a:buNone/>
            </a:pPr>
            <a:r>
              <a:rPr lang="en-US" altLang="zh-CN" sz="24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[Beds=50 OR Bathrooms=101 OR </a:t>
            </a:r>
            <a:r>
              <a:rPr lang="en-US" altLang="zh-CN" sz="2400" strike="sngStrike" dirty="0" err="1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min_nights</a:t>
            </a:r>
            <a:r>
              <a:rPr lang="en-US" altLang="zh-CN" sz="2400" strike="sngStrike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&gt; 3]</a:t>
            </a:r>
          </a:p>
          <a:p>
            <a:pPr>
              <a:lnSpc>
                <a:spcPct val="120000"/>
              </a:lnSpc>
            </a:pPr>
            <a:endParaRPr lang="en-US" altLang="zh-CN" sz="24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>
              <a:lnSpc>
                <a:spcPct val="120000"/>
              </a:lnSpc>
            </a:pPr>
            <a:r>
              <a:rPr lang="en-US" altLang="zh-CN" sz="24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Fill up a few fixable nulls.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标题 1">
            <a:extLst>
              <a:ext uri="{FF2B5EF4-FFF2-40B4-BE49-F238E27FC236}">
                <a16:creationId xmlns:a16="http://schemas.microsoft.com/office/drawing/2014/main" id="{0AD35273-2206-944C-9770-993F39AEB687}"/>
              </a:ext>
            </a:extLst>
          </p:cNvPr>
          <p:cNvSpPr txBox="1">
            <a:spLocks/>
          </p:cNvSpPr>
          <p:nvPr/>
        </p:nvSpPr>
        <p:spPr>
          <a:xfrm>
            <a:off x="477494" y="33352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Data Pre-Processing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日期占位符 1">
            <a:extLst>
              <a:ext uri="{FF2B5EF4-FFF2-40B4-BE49-F238E27FC236}">
                <a16:creationId xmlns:a16="http://schemas.microsoft.com/office/drawing/2014/main" id="{A3F234F0-3EC7-467E-BCD4-24508D64C11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2D4E0A39-5CBE-46C2-8111-F6C4B4F3C51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31F1D174-6C32-4189-87AD-C4E527798E7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16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2E88E2F9-EF8C-4675-AB6E-2F09690B1F40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3090002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2" name="表格 1">
            <a:extLst>
              <a:ext uri="{FF2B5EF4-FFF2-40B4-BE49-F238E27FC236}">
                <a16:creationId xmlns:a16="http://schemas.microsoft.com/office/drawing/2014/main" id="{CE2F465C-A77B-4750-90FE-77733CE5C3D3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457001794"/>
              </p:ext>
            </p:extLst>
          </p:nvPr>
        </p:nvGraphicFramePr>
        <p:xfrm>
          <a:off x="3858140" y="1090165"/>
          <a:ext cx="7675555" cy="4718447"/>
        </p:xfrm>
        <a:graphic>
          <a:graphicData uri="http://schemas.openxmlformats.org/drawingml/2006/table">
            <a:tbl>
              <a:tblPr firstRow="1" bandRow="1">
                <a:tableStyleId>{7E9639D4-E3E2-4D34-9284-5A2195B3D0D7}</a:tableStyleId>
              </a:tblPr>
              <a:tblGrid>
                <a:gridCol w="1535111">
                  <a:extLst>
                    <a:ext uri="{9D8B030D-6E8A-4147-A177-3AD203B41FA5}">
                      <a16:colId xmlns:a16="http://schemas.microsoft.com/office/drawing/2014/main" val="903509928"/>
                    </a:ext>
                  </a:extLst>
                </a:gridCol>
                <a:gridCol w="1535111">
                  <a:extLst>
                    <a:ext uri="{9D8B030D-6E8A-4147-A177-3AD203B41FA5}">
                      <a16:colId xmlns:a16="http://schemas.microsoft.com/office/drawing/2014/main" val="102802838"/>
                    </a:ext>
                  </a:extLst>
                </a:gridCol>
                <a:gridCol w="1535111">
                  <a:extLst>
                    <a:ext uri="{9D8B030D-6E8A-4147-A177-3AD203B41FA5}">
                      <a16:colId xmlns:a16="http://schemas.microsoft.com/office/drawing/2014/main" val="2163260963"/>
                    </a:ext>
                  </a:extLst>
                </a:gridCol>
                <a:gridCol w="1535111">
                  <a:extLst>
                    <a:ext uri="{9D8B030D-6E8A-4147-A177-3AD203B41FA5}">
                      <a16:colId xmlns:a16="http://schemas.microsoft.com/office/drawing/2014/main" val="3908768814"/>
                    </a:ext>
                  </a:extLst>
                </a:gridCol>
                <a:gridCol w="1535111">
                  <a:extLst>
                    <a:ext uri="{9D8B030D-6E8A-4147-A177-3AD203B41FA5}">
                      <a16:colId xmlns:a16="http://schemas.microsoft.com/office/drawing/2014/main" val="4149513564"/>
                    </a:ext>
                  </a:extLst>
                </a:gridCol>
              </a:tblGrid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ID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b="1" kern="12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Capacity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</a:rPr>
                        <a:t>Room types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+mn-lt"/>
                        <a:ea typeface="+mn-ea"/>
                        <a:cs typeface="+mn-cs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</a:rPr>
                        <a:t>Pr</a:t>
                      </a:r>
                      <a:r>
                        <a:rPr lang="en-US" sz="1800" kern="1200" dirty="0">
                          <a:solidFill>
                            <a:schemeClr val="bg1"/>
                          </a:solidFill>
                        </a:rPr>
                        <a:t>ice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800" kern="1200" dirty="0">
                          <a:solidFill>
                            <a:schemeClr val="bg1"/>
                          </a:solidFill>
                        </a:rPr>
                        <a:t>…</a:t>
                      </a:r>
                      <a:endParaRPr lang="en-US" sz="1800" b="1" kern="12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>
                        <a:lumMod val="65000"/>
                      </a:schemeClr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5258313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44054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9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816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02485228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100213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1203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911874722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128496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Private room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401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80028734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161902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Private room</a:t>
                      </a:r>
                      <a:endParaRPr 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387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98905843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162144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4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Private room</a:t>
                      </a:r>
                      <a:endParaRPr 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553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634384864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279078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401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381708560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282825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657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742155671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287026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415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686990089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287511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415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2064424202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317195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Private room</a:t>
                      </a:r>
                      <a:endParaRPr 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546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en-US" altLang="zh-CN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355336565"/>
                  </a:ext>
                </a:extLst>
              </a:tr>
              <a:tr h="356201">
                <a:tc>
                  <a:txBody>
                    <a:bodyPr/>
                    <a:lstStyle/>
                    <a:p>
                      <a:pPr algn="ctr" fontAlgn="ctr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322292</a:t>
                      </a:r>
                    </a:p>
                  </a:txBody>
                  <a:tcPr marL="4233" marR="4233" marT="4233" marB="0"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2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sz="1600" u="none" strike="noStrike" kern="12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Entire home</a:t>
                      </a:r>
                      <a:endParaRPr 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436</a:t>
                      </a:r>
                    </a:p>
                  </a:txBody>
                  <a:tcPr marL="4233" marR="4233" marT="4233" marB="0"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85320291"/>
                  </a:ext>
                </a:extLst>
              </a:tr>
              <a:tr h="370840"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fontAlgn="ctr" latinLnBrk="0" hangingPunct="1"/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ctr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600" u="none" strike="noStrike" kern="12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</a:t>
                      </a:r>
                      <a:endParaRPr lang="zh-CN" altLang="en-US" sz="1600" u="none" strike="noStrike" kern="12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771941615"/>
                  </a:ext>
                </a:extLst>
              </a:tr>
            </a:tbl>
          </a:graphicData>
        </a:graphic>
      </p:graphicFrame>
      <p:sp>
        <p:nvSpPr>
          <p:cNvPr id="10" name="文本框 9">
            <a:extLst>
              <a:ext uri="{FF2B5EF4-FFF2-40B4-BE49-F238E27FC236}">
                <a16:creationId xmlns:a16="http://schemas.microsoft.com/office/drawing/2014/main" id="{BF95E67A-2EBD-4576-8CC1-33B439649A16}"/>
              </a:ext>
            </a:extLst>
          </p:cNvPr>
          <p:cNvSpPr txBox="1"/>
          <p:nvPr/>
        </p:nvSpPr>
        <p:spPr>
          <a:xfrm>
            <a:off x="8287986" y="5865525"/>
            <a:ext cx="197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000" b="1" dirty="0">
                <a:solidFill>
                  <a:srgbClr val="FF66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17224 Listings</a:t>
            </a:r>
            <a:endParaRPr lang="zh-CN" altLang="en-US" sz="2000" b="1" dirty="0">
              <a:solidFill>
                <a:srgbClr val="FF66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91094A35-5143-4D30-8D08-F55FA7416BE4}"/>
              </a:ext>
            </a:extLst>
          </p:cNvPr>
          <p:cNvSpPr txBox="1"/>
          <p:nvPr/>
        </p:nvSpPr>
        <p:spPr>
          <a:xfrm>
            <a:off x="5148305" y="5865525"/>
            <a:ext cx="1973206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19360 Listings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文本框 2">
            <a:extLst>
              <a:ext uri="{FF2B5EF4-FFF2-40B4-BE49-F238E27FC236}">
                <a16:creationId xmlns:a16="http://schemas.microsoft.com/office/drawing/2014/main" id="{BA520495-2444-4F02-B9FB-D1870A44C018}"/>
              </a:ext>
            </a:extLst>
          </p:cNvPr>
          <p:cNvSpPr txBox="1"/>
          <p:nvPr/>
        </p:nvSpPr>
        <p:spPr>
          <a:xfrm>
            <a:off x="7421100" y="5897815"/>
            <a:ext cx="657647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sym typeface="Wingdings" panose="05000000000000000000" pitchFamily="2" charset="2"/>
              </a:rPr>
              <a:t></a:t>
            </a:r>
            <a:endParaRPr lang="zh-CN" altLang="en-US" dirty="0">
              <a:solidFill>
                <a:schemeClr val="bg1"/>
              </a:solidFill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7D976D97-8342-43C4-A437-4CB887A8752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8666" r="23221" b="17750"/>
          <a:stretch/>
        </p:blipFill>
        <p:spPr>
          <a:xfrm>
            <a:off x="881879" y="2391923"/>
            <a:ext cx="1800578" cy="1921787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5FC45FDE-FBE6-466E-8B21-FEF3F8346BFD}"/>
              </a:ext>
            </a:extLst>
          </p:cNvPr>
          <p:cNvSpPr txBox="1"/>
          <p:nvPr/>
        </p:nvSpPr>
        <p:spPr>
          <a:xfrm>
            <a:off x="313138" y="4356706"/>
            <a:ext cx="2938061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Airbnb_listings_Beijing.csv</a:t>
            </a:r>
            <a:endParaRPr lang="zh-CN" altLang="en-US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5" name="日期占位符 1">
            <a:extLst>
              <a:ext uri="{FF2B5EF4-FFF2-40B4-BE49-F238E27FC236}">
                <a16:creationId xmlns:a16="http://schemas.microsoft.com/office/drawing/2014/main" id="{B5CDE868-9A8A-4755-BDAC-16FCBCABE51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页脚占位符 2">
            <a:extLst>
              <a:ext uri="{FF2B5EF4-FFF2-40B4-BE49-F238E27FC236}">
                <a16:creationId xmlns:a16="http://schemas.microsoft.com/office/drawing/2014/main" id="{ADCB1617-E9DF-493E-B875-99490BA1AC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3A4E6B6D-BED0-4EAB-8C69-B3566B1DA4C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17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417E755F-A657-4A91-A9F4-EAAF0D5CC9F5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694125612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738856B-144B-41AD-BCAD-9DC3B5BA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1196907397"/>
              </p:ext>
            </p:extLst>
          </p:nvPr>
        </p:nvGraphicFramePr>
        <p:xfrm>
          <a:off x="951937" y="2592746"/>
          <a:ext cx="10288125" cy="3445323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200685">
                  <a:extLst>
                    <a:ext uri="{9D8B030D-6E8A-4147-A177-3AD203B41FA5}">
                      <a16:colId xmlns:a16="http://schemas.microsoft.com/office/drawing/2014/main" val="223207023"/>
                    </a:ext>
                  </a:extLst>
                </a:gridCol>
                <a:gridCol w="3543720">
                  <a:extLst>
                    <a:ext uri="{9D8B030D-6E8A-4147-A177-3AD203B41FA5}">
                      <a16:colId xmlns:a16="http://schemas.microsoft.com/office/drawing/2014/main" val="2934613129"/>
                    </a:ext>
                  </a:extLst>
                </a:gridCol>
                <a:gridCol w="3543720">
                  <a:extLst>
                    <a:ext uri="{9D8B030D-6E8A-4147-A177-3AD203B41FA5}">
                      <a16:colId xmlns:a16="http://schemas.microsoft.com/office/drawing/2014/main" val="1601528503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bathrooms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host_id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6719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bedrooms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summary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host_location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0163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beds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amenities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city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552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 type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zipcode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138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……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911579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availability</a:t>
                      </a:r>
                      <a:endParaRPr lang="zh-CN" alt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thumbnail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799261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 people</a:t>
                      </a:r>
                      <a:endParaRPr lang="zh-CN" alt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 verifications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99852"/>
                  </a:ext>
                </a:extLst>
              </a:tr>
            </a:tbl>
          </a:graphicData>
        </a:graphic>
      </p:graphicFrame>
      <p:sp>
        <p:nvSpPr>
          <p:cNvPr id="18" name="标题 1">
            <a:extLst>
              <a:ext uri="{FF2B5EF4-FFF2-40B4-BE49-F238E27FC236}">
                <a16:creationId xmlns:a16="http://schemas.microsoft.com/office/drawing/2014/main" id="{26DB4ADF-08D1-40D4-AC8B-04B5603A38FF}"/>
              </a:ext>
            </a:extLst>
          </p:cNvPr>
          <p:cNvSpPr txBox="1">
            <a:spLocks/>
          </p:cNvSpPr>
          <p:nvPr/>
        </p:nvSpPr>
        <p:spPr>
          <a:xfrm>
            <a:off x="477495" y="316384"/>
            <a:ext cx="11237009" cy="101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283442D-A299-41AD-8754-9D2D1AE639E1}"/>
              </a:ext>
            </a:extLst>
          </p:cNvPr>
          <p:cNvSpPr/>
          <p:nvPr/>
        </p:nvSpPr>
        <p:spPr>
          <a:xfrm>
            <a:off x="4489921" y="2628198"/>
            <a:ext cx="2879554" cy="35224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2E4FE48-E284-4391-8DDA-1CC97E141BC4}"/>
              </a:ext>
            </a:extLst>
          </p:cNvPr>
          <p:cNvSpPr/>
          <p:nvPr/>
        </p:nvSpPr>
        <p:spPr>
          <a:xfrm>
            <a:off x="7926330" y="2628197"/>
            <a:ext cx="2880000" cy="3522467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B1D4C76-0E00-4428-A187-5A5BF6BBCAC7}"/>
              </a:ext>
            </a:extLst>
          </p:cNvPr>
          <p:cNvSpPr/>
          <p:nvPr/>
        </p:nvSpPr>
        <p:spPr>
          <a:xfrm>
            <a:off x="1090074" y="2603548"/>
            <a:ext cx="2879554" cy="352246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6" name="对话气泡: 圆角矩形 25">
            <a:extLst>
              <a:ext uri="{FF2B5EF4-FFF2-40B4-BE49-F238E27FC236}">
                <a16:creationId xmlns:a16="http://schemas.microsoft.com/office/drawing/2014/main" id="{69EA1CEB-32BE-4167-AC19-9B7BEAE71133}"/>
              </a:ext>
            </a:extLst>
          </p:cNvPr>
          <p:cNvSpPr/>
          <p:nvPr/>
        </p:nvSpPr>
        <p:spPr>
          <a:xfrm>
            <a:off x="4881678" y="1443793"/>
            <a:ext cx="2548759" cy="1013167"/>
          </a:xfrm>
          <a:prstGeom prst="wedgeRoundRectCallout">
            <a:avLst>
              <a:gd name="adj1" fmla="val -9557"/>
              <a:gd name="adj2" fmla="val 76917"/>
              <a:gd name="adj3" fmla="val 1666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apartments are located in the CBD …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7" name="对话气泡: 圆角矩形 26">
            <a:extLst>
              <a:ext uri="{FF2B5EF4-FFF2-40B4-BE49-F238E27FC236}">
                <a16:creationId xmlns:a16="http://schemas.microsoft.com/office/drawing/2014/main" id="{811F45CD-E26E-45C3-8350-0EDBE5A650CF}"/>
              </a:ext>
            </a:extLst>
          </p:cNvPr>
          <p:cNvSpPr/>
          <p:nvPr/>
        </p:nvSpPr>
        <p:spPr>
          <a:xfrm flipH="1">
            <a:off x="8782520" y="1540873"/>
            <a:ext cx="1755199" cy="864846"/>
          </a:xfrm>
          <a:prstGeom prst="wedgeRoundRectCallout">
            <a:avLst>
              <a:gd name="adj1" fmla="val -536"/>
              <a:gd name="adj2" fmla="val 89582"/>
              <a:gd name="adj3" fmla="val 1666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2562442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3" name="日期占位符 1">
            <a:extLst>
              <a:ext uri="{FF2B5EF4-FFF2-40B4-BE49-F238E27FC236}">
                <a16:creationId xmlns:a16="http://schemas.microsoft.com/office/drawing/2014/main" id="{9B88363E-E199-4AEF-BEA6-BE734CEB545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43ADB6A2-4289-45EA-9116-5298E06EF03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灯片编号占位符 3">
            <a:extLst>
              <a:ext uri="{FF2B5EF4-FFF2-40B4-BE49-F238E27FC236}">
                <a16:creationId xmlns:a16="http://schemas.microsoft.com/office/drawing/2014/main" id="{3A59FDC6-4508-43D8-A014-E2C0B118F48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18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TextBox 10">
            <a:extLst>
              <a:ext uri="{FF2B5EF4-FFF2-40B4-BE49-F238E27FC236}">
                <a16:creationId xmlns:a16="http://schemas.microsoft.com/office/drawing/2014/main" id="{B3A29B8C-349F-4E76-A918-BADF3756E01F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515880452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5" name="表格 14">
            <a:extLst>
              <a:ext uri="{FF2B5EF4-FFF2-40B4-BE49-F238E27FC236}">
                <a16:creationId xmlns:a16="http://schemas.microsoft.com/office/drawing/2014/main" id="{1738856B-144B-41AD-BCAD-9DC3B5BAB03B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558682986"/>
              </p:ext>
            </p:extLst>
          </p:nvPr>
        </p:nvGraphicFramePr>
        <p:xfrm>
          <a:off x="951937" y="2592746"/>
          <a:ext cx="10288125" cy="3445323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3200685">
                  <a:extLst>
                    <a:ext uri="{9D8B030D-6E8A-4147-A177-3AD203B41FA5}">
                      <a16:colId xmlns:a16="http://schemas.microsoft.com/office/drawing/2014/main" val="223207023"/>
                    </a:ext>
                  </a:extLst>
                </a:gridCol>
                <a:gridCol w="3543720">
                  <a:extLst>
                    <a:ext uri="{9D8B030D-6E8A-4147-A177-3AD203B41FA5}">
                      <a16:colId xmlns:a16="http://schemas.microsoft.com/office/drawing/2014/main" val="2934613129"/>
                    </a:ext>
                  </a:extLst>
                </a:gridCol>
                <a:gridCol w="3543720">
                  <a:extLst>
                    <a:ext uri="{9D8B030D-6E8A-4147-A177-3AD203B41FA5}">
                      <a16:colId xmlns:a16="http://schemas.microsoft.com/office/drawing/2014/main" val="1601528503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bathrooms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description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host_id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88767190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bedrooms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summary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host_location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13016354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beds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amenities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city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2552942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2000" b="1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 type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name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zipcode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956138386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20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……</a:t>
                      </a:r>
                      <a:endParaRPr 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……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047911579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availability</a:t>
                      </a:r>
                      <a:endParaRPr lang="zh-CN" alt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overview</a:t>
                      </a:r>
                      <a:endParaRPr lang="zh-CN" altLang="en-US" sz="2000" b="1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thumbnail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1845799261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 people</a:t>
                      </a:r>
                      <a:endParaRPr lang="zh-CN" altLang="zh-CN" sz="20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abstract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>
                        <a:lnSpc>
                          <a:spcPct val="150000"/>
                        </a:lnSpc>
                      </a:pPr>
                      <a:r>
                        <a:rPr lang="en-US" altLang="zh-CN" sz="20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host verifications</a:t>
                      </a:r>
                      <a:endParaRPr lang="zh-CN" altLang="en-US" sz="2000" b="1" kern="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1299852"/>
                  </a:ext>
                </a:extLst>
              </a:tr>
            </a:tbl>
          </a:graphicData>
        </a:graphic>
      </p:graphicFrame>
      <p:sp>
        <p:nvSpPr>
          <p:cNvPr id="18" name="标题 1">
            <a:extLst>
              <a:ext uri="{FF2B5EF4-FFF2-40B4-BE49-F238E27FC236}">
                <a16:creationId xmlns:a16="http://schemas.microsoft.com/office/drawing/2014/main" id="{26DB4ADF-08D1-40D4-AC8B-04B5603A38FF}"/>
              </a:ext>
            </a:extLst>
          </p:cNvPr>
          <p:cNvSpPr txBox="1">
            <a:spLocks/>
          </p:cNvSpPr>
          <p:nvPr/>
        </p:nvSpPr>
        <p:spPr>
          <a:xfrm>
            <a:off x="477495" y="316384"/>
            <a:ext cx="11237009" cy="101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矩形: 圆角 18">
            <a:extLst>
              <a:ext uri="{FF2B5EF4-FFF2-40B4-BE49-F238E27FC236}">
                <a16:creationId xmlns:a16="http://schemas.microsoft.com/office/drawing/2014/main" id="{F283442D-A299-41AD-8754-9D2D1AE639E1}"/>
              </a:ext>
            </a:extLst>
          </p:cNvPr>
          <p:cNvSpPr/>
          <p:nvPr/>
        </p:nvSpPr>
        <p:spPr>
          <a:xfrm>
            <a:off x="4489921" y="2628198"/>
            <a:ext cx="2879554" cy="3522467"/>
          </a:xfrm>
          <a:prstGeom prst="roundRect">
            <a:avLst/>
          </a:prstGeom>
          <a:noFill/>
          <a:ln w="762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02E4FE48-E284-4391-8DDA-1CC97E141BC4}"/>
              </a:ext>
            </a:extLst>
          </p:cNvPr>
          <p:cNvSpPr/>
          <p:nvPr/>
        </p:nvSpPr>
        <p:spPr>
          <a:xfrm>
            <a:off x="7926330" y="2628197"/>
            <a:ext cx="2880000" cy="3522467"/>
          </a:xfrm>
          <a:prstGeom prst="roundRect">
            <a:avLst/>
          </a:prstGeom>
          <a:noFill/>
          <a:ln w="76200">
            <a:solidFill>
              <a:schemeClr val="accent2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accent2"/>
              </a:solidFill>
            </a:endParaRPr>
          </a:p>
        </p:txBody>
      </p:sp>
      <p:sp>
        <p:nvSpPr>
          <p:cNvPr id="22" name="文本框 21">
            <a:extLst>
              <a:ext uri="{FF2B5EF4-FFF2-40B4-BE49-F238E27FC236}">
                <a16:creationId xmlns:a16="http://schemas.microsoft.com/office/drawing/2014/main" id="{116C9ED6-83F4-4ED0-A7F6-0E2A61911AE9}"/>
              </a:ext>
            </a:extLst>
          </p:cNvPr>
          <p:cNvSpPr txBox="1"/>
          <p:nvPr/>
        </p:nvSpPr>
        <p:spPr>
          <a:xfrm rot="19087859">
            <a:off x="6927310" y="3941006"/>
            <a:ext cx="4878038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800" b="1" dirty="0">
                <a:ln>
                  <a:solidFill>
                    <a:sysClr val="windowText" lastClr="000000"/>
                  </a:solidFill>
                </a:ln>
                <a:solidFill>
                  <a:schemeClr val="accent2"/>
                </a:solidFill>
                <a:latin typeface="Alfphabet" panose="020B0707010101030C03" pitchFamily="34" charset="0"/>
              </a:rPr>
              <a:t>Irrelevant</a:t>
            </a:r>
            <a:endParaRPr lang="en-US" altLang="zh-CN" sz="4000" b="1" dirty="0">
              <a:ln>
                <a:solidFill>
                  <a:sysClr val="windowText" lastClr="000000"/>
                </a:solidFill>
              </a:ln>
              <a:solidFill>
                <a:schemeClr val="accent2"/>
              </a:solidFill>
              <a:latin typeface="Alfphabet" panose="020B0707010101030C03" pitchFamily="34" charset="0"/>
            </a:endParaRPr>
          </a:p>
        </p:txBody>
      </p:sp>
      <p:sp>
        <p:nvSpPr>
          <p:cNvPr id="23" name="矩形: 圆角 22">
            <a:extLst>
              <a:ext uri="{FF2B5EF4-FFF2-40B4-BE49-F238E27FC236}">
                <a16:creationId xmlns:a16="http://schemas.microsoft.com/office/drawing/2014/main" id="{FB1D4C76-0E00-4428-A187-5A5BF6BBCAC7}"/>
              </a:ext>
            </a:extLst>
          </p:cNvPr>
          <p:cNvSpPr/>
          <p:nvPr/>
        </p:nvSpPr>
        <p:spPr>
          <a:xfrm>
            <a:off x="1090074" y="2603548"/>
            <a:ext cx="2879554" cy="352246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EE12C19C-B6E1-41E9-9E6D-6AD93623E074}"/>
              </a:ext>
            </a:extLst>
          </p:cNvPr>
          <p:cNvSpPr txBox="1"/>
          <p:nvPr/>
        </p:nvSpPr>
        <p:spPr>
          <a:xfrm rot="19087859">
            <a:off x="3645414" y="3941005"/>
            <a:ext cx="4711824" cy="83099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lvl="0" algn="ctr">
              <a:defRPr/>
            </a:pPr>
            <a:r>
              <a:rPr lang="en-US" altLang="zh-CN" sz="4800" b="1" dirty="0">
                <a:ln>
                  <a:solidFill>
                    <a:sysClr val="windowText" lastClr="000000"/>
                  </a:solidFill>
                </a:ln>
                <a:solidFill>
                  <a:srgbClr val="FF0000"/>
                </a:solidFill>
                <a:latin typeface="Alfphabet" panose="020B0707010101030C03" pitchFamily="34" charset="0"/>
              </a:rPr>
              <a:t>incapable</a:t>
            </a:r>
          </a:p>
        </p:txBody>
      </p:sp>
      <p:sp>
        <p:nvSpPr>
          <p:cNvPr id="16" name="对话气泡: 圆角矩形 15">
            <a:extLst>
              <a:ext uri="{FF2B5EF4-FFF2-40B4-BE49-F238E27FC236}">
                <a16:creationId xmlns:a16="http://schemas.microsoft.com/office/drawing/2014/main" id="{09110BFF-A148-44B7-ADDF-8A7AD2768EFA}"/>
              </a:ext>
            </a:extLst>
          </p:cNvPr>
          <p:cNvSpPr/>
          <p:nvPr/>
        </p:nvSpPr>
        <p:spPr>
          <a:xfrm>
            <a:off x="4881678" y="1443793"/>
            <a:ext cx="2548759" cy="1013167"/>
          </a:xfrm>
          <a:prstGeom prst="wedgeRoundRectCallout">
            <a:avLst>
              <a:gd name="adj1" fmla="val -9557"/>
              <a:gd name="adj2" fmla="val 76917"/>
              <a:gd name="adj3" fmla="val 1666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Our apartments are located in the CBD …</a:t>
            </a:r>
            <a:endParaRPr lang="zh-CN" altLang="en-US" sz="20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对话气泡: 圆角矩形 16">
            <a:extLst>
              <a:ext uri="{FF2B5EF4-FFF2-40B4-BE49-F238E27FC236}">
                <a16:creationId xmlns:a16="http://schemas.microsoft.com/office/drawing/2014/main" id="{DE418079-2A7E-45B6-AE7E-20D8D05723F9}"/>
              </a:ext>
            </a:extLst>
          </p:cNvPr>
          <p:cNvSpPr/>
          <p:nvPr/>
        </p:nvSpPr>
        <p:spPr>
          <a:xfrm flipH="1">
            <a:off x="8782520" y="1540873"/>
            <a:ext cx="1755199" cy="864846"/>
          </a:xfrm>
          <a:prstGeom prst="wedgeRoundRectCallout">
            <a:avLst>
              <a:gd name="adj1" fmla="val -536"/>
              <a:gd name="adj2" fmla="val 89582"/>
              <a:gd name="adj3" fmla="val 1666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2562442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1" name="日期占位符 1">
            <a:extLst>
              <a:ext uri="{FF2B5EF4-FFF2-40B4-BE49-F238E27FC236}">
                <a16:creationId xmlns:a16="http://schemas.microsoft.com/office/drawing/2014/main" id="{E46E6FBF-9F01-49A8-B5B0-7FA4772B0B3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5" name="页脚占位符 2">
            <a:extLst>
              <a:ext uri="{FF2B5EF4-FFF2-40B4-BE49-F238E27FC236}">
                <a16:creationId xmlns:a16="http://schemas.microsoft.com/office/drawing/2014/main" id="{DB6B4C42-C34C-4910-B569-DCA55980B39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灯片编号占位符 3">
            <a:extLst>
              <a:ext uri="{FF2B5EF4-FFF2-40B4-BE49-F238E27FC236}">
                <a16:creationId xmlns:a16="http://schemas.microsoft.com/office/drawing/2014/main" id="{A0E3BD4B-352B-49FE-93BD-77A9E4E1F5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19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TextBox 10">
            <a:extLst>
              <a:ext uri="{FF2B5EF4-FFF2-40B4-BE49-F238E27FC236}">
                <a16:creationId xmlns:a16="http://schemas.microsoft.com/office/drawing/2014/main" id="{80517E4E-D103-4044-9FBE-DB9D65E8FBFF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95523481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D153FA35-93EB-41AF-9219-F1A27E0E5C40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Outline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3" name="内容占位符 2">
            <a:extLst>
              <a:ext uri="{FF2B5EF4-FFF2-40B4-BE49-F238E27FC236}">
                <a16:creationId xmlns:a16="http://schemas.microsoft.com/office/drawing/2014/main" id="{502D330F-EDF6-4EBC-85B1-74794ACFA852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838200" y="1839341"/>
            <a:ext cx="10515600" cy="4351338"/>
          </a:xfrm>
        </p:spPr>
        <p:txBody>
          <a:bodyPr/>
          <a:lstStyle/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Montserrat" panose="00000500000000000000" charset="0"/>
                <a:cs typeface="Arial" panose="020B0604020202020204" pitchFamily="34" charset="0"/>
              </a:rPr>
              <a:t>Motivation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Montserrat" panose="00000500000000000000" charset="0"/>
                <a:cs typeface="Arial" panose="020B0604020202020204" pitchFamily="34" charset="0"/>
              </a:rPr>
              <a:t>Problem Definition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Montserrat" panose="00000500000000000000" charset="0"/>
                <a:cs typeface="Arial" panose="020B0604020202020204" pitchFamily="34" charset="0"/>
              </a:rPr>
              <a:t>State-of-the-Art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Montserrat" panose="00000500000000000000" charset="0"/>
                <a:cs typeface="Arial" panose="020B0604020202020204" pitchFamily="34" charset="0"/>
              </a:rPr>
              <a:t>Methodology</a:t>
            </a:r>
          </a:p>
          <a:p>
            <a:pPr marL="0" indent="0">
              <a:lnSpc>
                <a:spcPct val="110000"/>
              </a:lnSpc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Montserrat" panose="00000500000000000000" charset="0"/>
                <a:cs typeface="Arial" panose="020B0604020202020204" pitchFamily="34" charset="0"/>
              </a:rPr>
              <a:t>Evaluation</a:t>
            </a:r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DE451E7D-EF59-48DB-9FB2-D8F908922DBB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065BB707-09C8-4766-9A8D-2CD2332D91F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EA496A7F-BF09-4A6A-A30C-A406916028D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32617680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01349E23-ED87-4E00-87B0-A31140BD1771}"/>
              </a:ext>
            </a:extLst>
          </p:cNvPr>
          <p:cNvSpPr txBox="1">
            <a:spLocks/>
          </p:cNvSpPr>
          <p:nvPr/>
        </p:nvSpPr>
        <p:spPr>
          <a:xfrm>
            <a:off x="477495" y="316384"/>
            <a:ext cx="11237009" cy="101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12" name="内容占位符 11">
            <a:extLst>
              <a:ext uri="{FF2B5EF4-FFF2-40B4-BE49-F238E27FC236}">
                <a16:creationId xmlns:a16="http://schemas.microsoft.com/office/drawing/2014/main" id="{F7F18484-E29A-446B-BFAD-7AEC98499610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698" t="4416" b="4536"/>
          <a:stretch/>
        </p:blipFill>
        <p:spPr>
          <a:xfrm>
            <a:off x="1773131" y="1329179"/>
            <a:ext cx="8645736" cy="4614568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6" name="图片 15">
            <a:extLst>
              <a:ext uri="{FF2B5EF4-FFF2-40B4-BE49-F238E27FC236}">
                <a16:creationId xmlns:a16="http://schemas.microsoft.com/office/drawing/2014/main" id="{CCD6D632-622E-4A3A-8897-43BE6716189F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05954" y="2533194"/>
            <a:ext cx="490045" cy="490045"/>
          </a:xfrm>
          <a:prstGeom prst="rect">
            <a:avLst/>
          </a:prstGeom>
        </p:spPr>
      </p:pic>
      <p:sp>
        <p:nvSpPr>
          <p:cNvPr id="17" name="文本框 16">
            <a:extLst>
              <a:ext uri="{FF2B5EF4-FFF2-40B4-BE49-F238E27FC236}">
                <a16:creationId xmlns:a16="http://schemas.microsoft.com/office/drawing/2014/main" id="{423EBE41-6295-46EF-A4C3-99F05081E685}"/>
              </a:ext>
            </a:extLst>
          </p:cNvPr>
          <p:cNvSpPr txBox="1"/>
          <p:nvPr/>
        </p:nvSpPr>
        <p:spPr>
          <a:xfrm>
            <a:off x="3864993" y="1886863"/>
            <a:ext cx="3867896" cy="646331"/>
          </a:xfrm>
          <a:prstGeom prst="rect">
            <a:avLst/>
          </a:prstGeom>
          <a:noFill/>
          <a:effectLst>
            <a:outerShdw blurRad="50800" dist="38100" dir="2700000" algn="tl" rotWithShape="0">
              <a:prstClr val="black">
                <a:alpha val="40000"/>
              </a:prstClr>
            </a:outerShdw>
          </a:effectLst>
        </p:spPr>
        <p:txBody>
          <a:bodyPr wrap="square" rtlCol="0">
            <a:spAutoFit/>
          </a:bodyPr>
          <a:lstStyle/>
          <a:p>
            <a:pPr algn="ctr"/>
            <a:r>
              <a:rPr lang="en-US" altLang="zh-CN" sz="3600" b="1" dirty="0">
                <a:solidFill>
                  <a:schemeClr val="tx1">
                    <a:lumMod val="95000"/>
                    <a:lumOff val="5000"/>
                  </a:schemeClr>
                </a:solidFill>
                <a:latin typeface="Arial" panose="020B0604020202020204" pitchFamily="34" charset="0"/>
                <a:cs typeface="Arial" panose="020B0604020202020204" pitchFamily="34" charset="0"/>
              </a:rPr>
              <a:t>Railway Station</a:t>
            </a:r>
            <a:endParaRPr lang="zh-CN" altLang="en-US" sz="3600" b="1" dirty="0">
              <a:solidFill>
                <a:schemeClr val="tx1">
                  <a:lumMod val="95000"/>
                  <a:lumOff val="5000"/>
                </a:schemeClr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日期占位符 1">
            <a:extLst>
              <a:ext uri="{FF2B5EF4-FFF2-40B4-BE49-F238E27FC236}">
                <a16:creationId xmlns:a16="http://schemas.microsoft.com/office/drawing/2014/main" id="{CFCE9DCF-F933-44DA-82C6-7B142C3A9F3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页脚占位符 2">
            <a:extLst>
              <a:ext uri="{FF2B5EF4-FFF2-40B4-BE49-F238E27FC236}">
                <a16:creationId xmlns:a16="http://schemas.microsoft.com/office/drawing/2014/main" id="{C8BCB223-167F-46DC-8A79-46DD5331183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5E35996B-B9FD-4F4E-B3CC-2AF0E835CDF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20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B4F2BE46-767E-4ABF-B7BD-933B7821E942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949913173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标题 1">
            <a:extLst>
              <a:ext uri="{FF2B5EF4-FFF2-40B4-BE49-F238E27FC236}">
                <a16:creationId xmlns:a16="http://schemas.microsoft.com/office/drawing/2014/main" id="{01349E23-ED87-4E00-87B0-A31140BD1771}"/>
              </a:ext>
            </a:extLst>
          </p:cNvPr>
          <p:cNvSpPr txBox="1">
            <a:spLocks/>
          </p:cNvSpPr>
          <p:nvPr/>
        </p:nvSpPr>
        <p:spPr>
          <a:xfrm>
            <a:off x="477495" y="316384"/>
            <a:ext cx="11237009" cy="101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Engineering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5252F87F-B42D-4D6A-9890-4638C6FD1F41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863691477"/>
              </p:ext>
            </p:extLst>
          </p:nvPr>
        </p:nvGraphicFramePr>
        <p:xfrm>
          <a:off x="423793" y="1678455"/>
          <a:ext cx="2473346" cy="316484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473346">
                  <a:extLst>
                    <a:ext uri="{9D8B030D-6E8A-4147-A177-3AD203B41FA5}">
                      <a16:colId xmlns:a16="http://schemas.microsoft.com/office/drawing/2014/main" val="418841171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bathrooms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9787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bedrooms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43302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beds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55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sz="1800" b="1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bed type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736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……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592851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availability</a:t>
                      </a:r>
                      <a:endParaRPr lang="zh-CN" alt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187914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Extra people</a:t>
                      </a:r>
                      <a:endParaRPr lang="zh-CN" alt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674999694"/>
                  </a:ext>
                </a:extLst>
              </a:tr>
            </a:tbl>
          </a:graphicData>
        </a:graphic>
      </p:graphicFrame>
      <p:graphicFrame>
        <p:nvGraphicFramePr>
          <p:cNvPr id="12" name="内容占位符 6">
            <a:extLst>
              <a:ext uri="{FF2B5EF4-FFF2-40B4-BE49-F238E27FC236}">
                <a16:creationId xmlns:a16="http://schemas.microsoft.com/office/drawing/2014/main" id="{FCF6C3FD-C8E7-4019-B0C1-079485E97F62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4125897141"/>
              </p:ext>
            </p:extLst>
          </p:nvPr>
        </p:nvGraphicFramePr>
        <p:xfrm>
          <a:off x="3149082" y="1728371"/>
          <a:ext cx="2815646" cy="316484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2815646">
                  <a:extLst>
                    <a:ext uri="{9D8B030D-6E8A-4147-A177-3AD203B41FA5}">
                      <a16:colId xmlns:a16="http://schemas.microsoft.com/office/drawing/2014/main" val="4188411719"/>
                    </a:ext>
                  </a:extLst>
                </a:gridCol>
              </a:tblGrid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Train Station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22978712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Airport</a:t>
                      </a:r>
                      <a:endParaRPr lang="zh-CN" alt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427433025"/>
                  </a:ext>
                </a:extLst>
              </a:tr>
              <a:tr h="18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Wangjing SOHO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76255771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Yanqing IHE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51736563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……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026160818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5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800" b="1" kern="100" dirty="0" err="1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Sanlitun</a:t>
                      </a:r>
                      <a:endParaRPr 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4199592851"/>
                  </a:ext>
                </a:extLst>
              </a:tr>
              <a:tr h="246128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5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8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Subway</a:t>
                      </a:r>
                      <a:endParaRPr lang="zh-CN" altLang="zh-CN" sz="18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663187914"/>
                  </a:ext>
                </a:extLst>
              </a:tr>
            </a:tbl>
          </a:graphicData>
        </a:graphic>
      </p:graphicFrame>
      <p:sp>
        <p:nvSpPr>
          <p:cNvPr id="13" name="矩形: 圆角 12">
            <a:extLst>
              <a:ext uri="{FF2B5EF4-FFF2-40B4-BE49-F238E27FC236}">
                <a16:creationId xmlns:a16="http://schemas.microsoft.com/office/drawing/2014/main" id="{19EC441E-2CC5-445D-94E3-764E18C703AE}"/>
              </a:ext>
            </a:extLst>
          </p:cNvPr>
          <p:cNvSpPr/>
          <p:nvPr/>
        </p:nvSpPr>
        <p:spPr>
          <a:xfrm>
            <a:off x="580466" y="1563749"/>
            <a:ext cx="2160000" cy="3522467"/>
          </a:xfrm>
          <a:prstGeom prst="roundRect">
            <a:avLst/>
          </a:prstGeom>
          <a:noFill/>
          <a:ln w="76200">
            <a:solidFill>
              <a:schemeClr val="accent6">
                <a:lumMod val="75000"/>
              </a:schemeClr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74247B0A-B696-446F-A334-DB79FE4B9651}"/>
              </a:ext>
            </a:extLst>
          </p:cNvPr>
          <p:cNvSpPr/>
          <p:nvPr/>
        </p:nvSpPr>
        <p:spPr>
          <a:xfrm>
            <a:off x="3476547" y="1563749"/>
            <a:ext cx="2160000" cy="3522467"/>
          </a:xfrm>
          <a:prstGeom prst="roundRect">
            <a:avLst/>
          </a:prstGeom>
          <a:noFill/>
          <a:ln w="76200">
            <a:solidFill>
              <a:srgbClr val="00B0F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5" name="文本框 14">
            <a:extLst>
              <a:ext uri="{FF2B5EF4-FFF2-40B4-BE49-F238E27FC236}">
                <a16:creationId xmlns:a16="http://schemas.microsoft.com/office/drawing/2014/main" id="{8C790B1E-4E43-4EDC-ABA5-95484F91EE36}"/>
              </a:ext>
            </a:extLst>
          </p:cNvPr>
          <p:cNvSpPr txBox="1"/>
          <p:nvPr/>
        </p:nvSpPr>
        <p:spPr>
          <a:xfrm>
            <a:off x="3403944" y="5306595"/>
            <a:ext cx="2305206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Adding</a:t>
            </a:r>
          </a:p>
          <a:p>
            <a:pPr algn="ctr"/>
            <a:r>
              <a:rPr lang="en-US" altLang="zh-CN" sz="2800" b="1" dirty="0">
                <a:solidFill>
                  <a:srgbClr val="00B0F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</a:t>
            </a:r>
            <a:endParaRPr lang="zh-CN" altLang="en-US" sz="2800" b="1" dirty="0">
              <a:solidFill>
                <a:srgbClr val="00B0F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7" name="文本框 16">
            <a:extLst>
              <a:ext uri="{FF2B5EF4-FFF2-40B4-BE49-F238E27FC236}">
                <a16:creationId xmlns:a16="http://schemas.microsoft.com/office/drawing/2014/main" id="{1426F8FC-EC5D-416A-B5D6-A8486025DB4B}"/>
              </a:ext>
            </a:extLst>
          </p:cNvPr>
          <p:cNvSpPr txBox="1"/>
          <p:nvPr/>
        </p:nvSpPr>
        <p:spPr>
          <a:xfrm>
            <a:off x="9417876" y="1957300"/>
            <a:ext cx="2184650" cy="221599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3800" dirty="0">
                <a:solidFill>
                  <a:schemeClr val="bg1"/>
                </a:solidFill>
                <a:latin typeface="Brush Script Std" panose="03060802040607070404" pitchFamily="66" charset="0"/>
              </a:rPr>
              <a:t>79</a:t>
            </a:r>
            <a:endParaRPr lang="zh-CN" altLang="en-US" sz="13800" dirty="0">
              <a:solidFill>
                <a:schemeClr val="bg1"/>
              </a:solidFill>
              <a:latin typeface="Brush Script Std" panose="03060802040607070404" pitchFamily="66" charset="0"/>
            </a:endParaRPr>
          </a:p>
        </p:txBody>
      </p:sp>
      <p:sp>
        <p:nvSpPr>
          <p:cNvPr id="18" name="文本框 17">
            <a:extLst>
              <a:ext uri="{FF2B5EF4-FFF2-40B4-BE49-F238E27FC236}">
                <a16:creationId xmlns:a16="http://schemas.microsoft.com/office/drawing/2014/main" id="{27025935-582D-4F12-89B4-73F424603E80}"/>
              </a:ext>
            </a:extLst>
          </p:cNvPr>
          <p:cNvSpPr txBox="1"/>
          <p:nvPr/>
        </p:nvSpPr>
        <p:spPr>
          <a:xfrm>
            <a:off x="9102378" y="3793666"/>
            <a:ext cx="281564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Features in total</a:t>
            </a:r>
            <a:endParaRPr lang="zh-CN" altLang="en-US" sz="28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文本框 18">
            <a:extLst>
              <a:ext uri="{FF2B5EF4-FFF2-40B4-BE49-F238E27FC236}">
                <a16:creationId xmlns:a16="http://schemas.microsoft.com/office/drawing/2014/main" id="{B0E83234-6BC1-4FAE-AEEC-2A2460958043}"/>
              </a:ext>
            </a:extLst>
          </p:cNvPr>
          <p:cNvSpPr txBox="1"/>
          <p:nvPr/>
        </p:nvSpPr>
        <p:spPr>
          <a:xfrm>
            <a:off x="2950310" y="3003098"/>
            <a:ext cx="33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0" name="矩形: 圆角 19">
            <a:extLst>
              <a:ext uri="{FF2B5EF4-FFF2-40B4-BE49-F238E27FC236}">
                <a16:creationId xmlns:a16="http://schemas.microsoft.com/office/drawing/2014/main" id="{F915A181-64AC-4C92-AFE0-3E94988A2C0E}"/>
              </a:ext>
            </a:extLst>
          </p:cNvPr>
          <p:cNvSpPr/>
          <p:nvPr/>
        </p:nvSpPr>
        <p:spPr>
          <a:xfrm>
            <a:off x="6275722" y="1549557"/>
            <a:ext cx="2160000" cy="3522467"/>
          </a:xfrm>
          <a:prstGeom prst="roundRect">
            <a:avLst/>
          </a:prstGeom>
          <a:noFill/>
          <a:ln w="76200">
            <a:solidFill>
              <a:srgbClr val="0070C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1" name="文本框 20">
            <a:extLst>
              <a:ext uri="{FF2B5EF4-FFF2-40B4-BE49-F238E27FC236}">
                <a16:creationId xmlns:a16="http://schemas.microsoft.com/office/drawing/2014/main" id="{AB9733B9-1477-4E94-8CBE-D7756FE751F8}"/>
              </a:ext>
            </a:extLst>
          </p:cNvPr>
          <p:cNvSpPr txBox="1"/>
          <p:nvPr/>
        </p:nvSpPr>
        <p:spPr>
          <a:xfrm>
            <a:off x="5769069" y="3003097"/>
            <a:ext cx="33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+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3" name="文本框 22">
            <a:extLst>
              <a:ext uri="{FF2B5EF4-FFF2-40B4-BE49-F238E27FC236}">
                <a16:creationId xmlns:a16="http://schemas.microsoft.com/office/drawing/2014/main" id="{36275AD2-4983-44A3-BA07-9DA6851CF9AA}"/>
              </a:ext>
            </a:extLst>
          </p:cNvPr>
          <p:cNvSpPr txBox="1"/>
          <p:nvPr/>
        </p:nvSpPr>
        <p:spPr>
          <a:xfrm>
            <a:off x="6119630" y="5306595"/>
            <a:ext cx="2490970" cy="9541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>
                <a:solidFill>
                  <a:srgbClr val="0070C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One-Hot Encoding</a:t>
            </a:r>
            <a:endParaRPr lang="zh-CN" altLang="en-US" sz="2800" b="1" dirty="0">
              <a:solidFill>
                <a:srgbClr val="0070C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24" name="文本框 23">
            <a:extLst>
              <a:ext uri="{FF2B5EF4-FFF2-40B4-BE49-F238E27FC236}">
                <a16:creationId xmlns:a16="http://schemas.microsoft.com/office/drawing/2014/main" id="{65FE6991-8C2D-451A-A09B-7F6733085CBC}"/>
              </a:ext>
            </a:extLst>
          </p:cNvPr>
          <p:cNvSpPr txBox="1"/>
          <p:nvPr/>
        </p:nvSpPr>
        <p:spPr>
          <a:xfrm>
            <a:off x="8670186" y="3003096"/>
            <a:ext cx="330455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=</a:t>
            </a:r>
            <a:endParaRPr lang="zh-CN" altLang="en-US" sz="24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aphicFrame>
        <p:nvGraphicFramePr>
          <p:cNvPr id="25" name="内容占位符 6">
            <a:extLst>
              <a:ext uri="{FF2B5EF4-FFF2-40B4-BE49-F238E27FC236}">
                <a16:creationId xmlns:a16="http://schemas.microsoft.com/office/drawing/2014/main" id="{83B97BCF-24E9-4723-8F9D-41E8C53D454E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10036048"/>
              </p:ext>
            </p:extLst>
          </p:nvPr>
        </p:nvGraphicFramePr>
        <p:xfrm>
          <a:off x="6669780" y="1880126"/>
          <a:ext cx="1371882" cy="72000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1371882">
                  <a:extLst>
                    <a:ext uri="{9D8B030D-6E8A-4147-A177-3AD203B41FA5}">
                      <a16:colId xmlns:a16="http://schemas.microsoft.com/office/drawing/2014/main" val="4188411719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Feature</a:t>
                      </a:r>
                      <a:endParaRPr lang="zh-CN" altLang="zh-CN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18606642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 / B / C</a:t>
                      </a:r>
                      <a:endParaRPr lang="zh-CN" altLang="zh-CN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2427433025"/>
                  </a:ext>
                </a:extLst>
              </a:tr>
            </a:tbl>
          </a:graphicData>
        </a:graphic>
      </p:graphicFrame>
      <p:graphicFrame>
        <p:nvGraphicFramePr>
          <p:cNvPr id="26" name="内容占位符 6">
            <a:extLst>
              <a:ext uri="{FF2B5EF4-FFF2-40B4-BE49-F238E27FC236}">
                <a16:creationId xmlns:a16="http://schemas.microsoft.com/office/drawing/2014/main" id="{81004905-5113-426D-9A1F-952B3FDB90A4}"/>
              </a:ext>
            </a:extLst>
          </p:cNvPr>
          <p:cNvGraphicFramePr>
            <a:graphicFrameLocks/>
          </p:cNvGraphicFramePr>
          <p:nvPr>
            <p:extLst>
              <p:ext uri="{D42A27DB-BD31-4B8C-83A1-F6EECF244321}">
                <p14:modId xmlns:p14="http://schemas.microsoft.com/office/powerpoint/2010/main" val="258839141"/>
              </p:ext>
            </p:extLst>
          </p:nvPr>
        </p:nvGraphicFramePr>
        <p:xfrm>
          <a:off x="6555115" y="3381092"/>
          <a:ext cx="1620000" cy="1440000"/>
        </p:xfrm>
        <a:graphic>
          <a:graphicData uri="http://schemas.openxmlformats.org/drawingml/2006/table">
            <a:tbl>
              <a:tblPr firstRow="1">
                <a:tableStyleId>{2D5ABB26-0587-4C30-8999-92F81FD0307C}</a:tableStyleId>
              </a:tblPr>
              <a:tblGrid>
                <a:gridCol w="540000">
                  <a:extLst>
                    <a:ext uri="{9D8B030D-6E8A-4147-A177-3AD203B41FA5}">
                      <a16:colId xmlns:a16="http://schemas.microsoft.com/office/drawing/2014/main" val="4188411719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3046352602"/>
                    </a:ext>
                  </a:extLst>
                </a:gridCol>
                <a:gridCol w="540000">
                  <a:extLst>
                    <a:ext uri="{9D8B030D-6E8A-4147-A177-3AD203B41FA5}">
                      <a16:colId xmlns:a16="http://schemas.microsoft.com/office/drawing/2014/main" val="525772806"/>
                    </a:ext>
                  </a:extLst>
                </a:gridCol>
              </a:tblGrid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A</a:t>
                      </a:r>
                      <a:endParaRPr lang="zh-CN" altLang="zh-CN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B</a:t>
                      </a:r>
                      <a:endParaRPr lang="zh-CN" altLang="zh-CN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+mn-ea"/>
                          <a:cs typeface="Arial" panose="020B0604020202020204" pitchFamily="34" charset="0"/>
                        </a:rPr>
                        <a:t>C</a:t>
                      </a:r>
                      <a:endParaRPr lang="zh-CN" altLang="zh-CN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+mn-ea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2427433025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3551736563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372601554"/>
                  </a:ext>
                </a:extLst>
              </a:tr>
              <a:tr h="360000"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1</a:t>
                      </a:r>
                      <a:endParaRPr lang="zh-CN" altLang="en-US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algn="ctr" latinLnBrk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tc>
                  <a:txBody>
                    <a:bodyPr/>
                    <a:lstStyle/>
                    <a:p>
                      <a:pPr marL="0" algn="ctr" defTabSz="914400" rtl="0" eaLnBrk="1" latinLnBrk="1" hangingPunct="1">
                        <a:lnSpc>
                          <a:spcPct val="100000"/>
                        </a:lnSpc>
                        <a:spcAft>
                          <a:spcPts val="0"/>
                        </a:spcAft>
                      </a:pPr>
                      <a:r>
                        <a:rPr lang="en-US" altLang="zh-CN" sz="1400" b="1" kern="100" dirty="0">
                          <a:solidFill>
                            <a:schemeClr val="bg1"/>
                          </a:solidFill>
                          <a:effectLst/>
                          <a:latin typeface="Arial" panose="020B0604020202020204" pitchFamily="34" charset="0"/>
                          <a:ea typeface="等线" panose="02010600030101010101" pitchFamily="2" charset="-122"/>
                          <a:cs typeface="Arial" panose="020B0604020202020204" pitchFamily="34" charset="0"/>
                        </a:rPr>
                        <a:t>0</a:t>
                      </a:r>
                      <a:endParaRPr lang="zh-CN" altLang="en-US" sz="1400" b="1" kern="100" dirty="0">
                        <a:solidFill>
                          <a:schemeClr val="bg1"/>
                        </a:solidFill>
                        <a:effectLst/>
                        <a:latin typeface="Arial" panose="020B0604020202020204" pitchFamily="34" charset="0"/>
                        <a:ea typeface="等线" panose="02010600030101010101" pitchFamily="2" charset="-122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  <a:noFill/>
                  </a:tcPr>
                </a:tc>
                <a:extLst>
                  <a:ext uri="{0D108BD9-81ED-4DB2-BD59-A6C34878D82A}">
                    <a16:rowId xmlns:a16="http://schemas.microsoft.com/office/drawing/2014/main" val="1638975891"/>
                  </a:ext>
                </a:extLst>
              </a:tr>
            </a:tbl>
          </a:graphicData>
        </a:graphic>
      </p:graphicFrame>
      <p:sp>
        <p:nvSpPr>
          <p:cNvPr id="27" name="箭头: 下 26">
            <a:extLst>
              <a:ext uri="{FF2B5EF4-FFF2-40B4-BE49-F238E27FC236}">
                <a16:creationId xmlns:a16="http://schemas.microsoft.com/office/drawing/2014/main" id="{94FF687F-2CA0-4890-900C-6FEC58F95B72}"/>
              </a:ext>
            </a:extLst>
          </p:cNvPr>
          <p:cNvSpPr/>
          <p:nvPr/>
        </p:nvSpPr>
        <p:spPr>
          <a:xfrm>
            <a:off x="7130499" y="2720343"/>
            <a:ext cx="450443" cy="540532"/>
          </a:xfrm>
          <a:prstGeom prst="downArrow">
            <a:avLst/>
          </a:prstGeom>
          <a:solidFill>
            <a:schemeClr val="tx1"/>
          </a:solidFill>
          <a:ln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22" name="日期占位符 1">
            <a:extLst>
              <a:ext uri="{FF2B5EF4-FFF2-40B4-BE49-F238E27FC236}">
                <a16:creationId xmlns:a16="http://schemas.microsoft.com/office/drawing/2014/main" id="{C540D5D6-B293-4CE5-BDA2-5245A1C3FC8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8" name="页脚占位符 2">
            <a:extLst>
              <a:ext uri="{FF2B5EF4-FFF2-40B4-BE49-F238E27FC236}">
                <a16:creationId xmlns:a16="http://schemas.microsoft.com/office/drawing/2014/main" id="{CB11DAAD-B39E-4FE2-8F26-867C048A37D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9" name="灯片编号占位符 3">
            <a:extLst>
              <a:ext uri="{FF2B5EF4-FFF2-40B4-BE49-F238E27FC236}">
                <a16:creationId xmlns:a16="http://schemas.microsoft.com/office/drawing/2014/main" id="{5F2749BB-1142-4B23-BA76-16293D130CC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21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0" name="TextBox 10">
            <a:extLst>
              <a:ext uri="{FF2B5EF4-FFF2-40B4-BE49-F238E27FC236}">
                <a16:creationId xmlns:a16="http://schemas.microsoft.com/office/drawing/2014/main" id="{DBF9E4DB-67E3-4223-96AA-812DD165D00A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4740166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4032184-6AF1-4CF9-8E3C-DA505F262233}"/>
              </a:ext>
            </a:extLst>
          </p:cNvPr>
          <p:cNvPicPr>
            <a:picLocks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5" y="846000"/>
            <a:ext cx="8972831" cy="5166000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日期占位符 1">
            <a:extLst>
              <a:ext uri="{FF2B5EF4-FFF2-40B4-BE49-F238E27FC236}">
                <a16:creationId xmlns:a16="http://schemas.microsoft.com/office/drawing/2014/main" id="{BA731ED8-2B93-4A97-A350-A979D2AF4AAF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DC1B2CC1-65B1-462F-9FF6-2B74D17D716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54D74834-10FB-4753-828C-38325281B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22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456E00AE-C6D5-4A2D-8BC6-8564DA529F40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87360068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4032184-6AF1-4CF9-8E3C-DA505F262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5" y="846367"/>
            <a:ext cx="8972831" cy="5165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AA0EA80-6E50-45FA-87F6-D459817E8F9A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4" y="1503499"/>
            <a:ext cx="8972831" cy="847510"/>
          </a:xfrm>
          <a:prstGeom prst="rect">
            <a:avLst/>
          </a:prstGeom>
        </p:spPr>
      </p:pic>
      <p:sp>
        <p:nvSpPr>
          <p:cNvPr id="12" name="文本框 11">
            <a:extLst>
              <a:ext uri="{FF2B5EF4-FFF2-40B4-BE49-F238E27FC236}">
                <a16:creationId xmlns:a16="http://schemas.microsoft.com/office/drawing/2014/main" id="{42EF0777-A42E-4D08-A7E7-ECCD47E474AD}"/>
              </a:ext>
            </a:extLst>
          </p:cNvPr>
          <p:cNvSpPr txBox="1"/>
          <p:nvPr/>
        </p:nvSpPr>
        <p:spPr>
          <a:xfrm>
            <a:off x="4066378" y="6011633"/>
            <a:ext cx="405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Accommodates-Price Box-plot 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280F635D-AE87-4978-8D3F-B48A9D5657D8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608" t="9406" r="9372" b="5472"/>
          <a:stretch/>
        </p:blipFill>
        <p:spPr>
          <a:xfrm>
            <a:off x="1096078" y="2291172"/>
            <a:ext cx="9999842" cy="3720461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6" name="形状 15">
            <a:extLst>
              <a:ext uri="{FF2B5EF4-FFF2-40B4-BE49-F238E27FC236}">
                <a16:creationId xmlns:a16="http://schemas.microsoft.com/office/drawing/2014/main" id="{D3C4AC23-0AFE-4213-9327-21E17C245E9E}"/>
              </a:ext>
            </a:extLst>
          </p:cNvPr>
          <p:cNvSpPr/>
          <p:nvPr/>
        </p:nvSpPr>
        <p:spPr>
          <a:xfrm rot="19226367" flipV="1">
            <a:off x="3684585" y="3161397"/>
            <a:ext cx="3895121" cy="2001692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  <p:txBody>
          <a:bodyPr/>
          <a:lstStyle/>
          <a:p>
            <a:endParaRPr lang="zh-CN" altLang="en-US"/>
          </a:p>
        </p:txBody>
      </p:sp>
      <p:sp>
        <p:nvSpPr>
          <p:cNvPr id="14" name="日期占位符 1">
            <a:extLst>
              <a:ext uri="{FF2B5EF4-FFF2-40B4-BE49-F238E27FC236}">
                <a16:creationId xmlns:a16="http://schemas.microsoft.com/office/drawing/2014/main" id="{A28AFA8D-77AE-48CA-B15A-A5E504277903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页脚占位符 2">
            <a:extLst>
              <a:ext uri="{FF2B5EF4-FFF2-40B4-BE49-F238E27FC236}">
                <a16:creationId xmlns:a16="http://schemas.microsoft.com/office/drawing/2014/main" id="{7B384EFC-A512-4CE3-895A-C27AE060987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D7833989-B8C6-4F32-B0A6-72D265FBA61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23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TextBox 10">
            <a:extLst>
              <a:ext uri="{FF2B5EF4-FFF2-40B4-BE49-F238E27FC236}">
                <a16:creationId xmlns:a16="http://schemas.microsoft.com/office/drawing/2014/main" id="{048B5FC4-E6F0-4C77-83EB-1C0F8FDA1C91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048346789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4032184-6AF1-4CF9-8E3C-DA505F262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4" y="846367"/>
            <a:ext cx="8972831" cy="5165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日期占位符 1">
            <a:extLst>
              <a:ext uri="{FF2B5EF4-FFF2-40B4-BE49-F238E27FC236}">
                <a16:creationId xmlns:a16="http://schemas.microsoft.com/office/drawing/2014/main" id="{29DE5F12-B18B-4381-BEDC-2080A2D42C0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B4E346DA-FE46-4FB6-A663-EE7AF567C5F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灯片编号占位符 3">
            <a:extLst>
              <a:ext uri="{FF2B5EF4-FFF2-40B4-BE49-F238E27FC236}">
                <a16:creationId xmlns:a16="http://schemas.microsoft.com/office/drawing/2014/main" id="{F6C5D394-4BFE-43D3-9256-D328C61E75D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24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2A9BD786-5730-424A-A435-7861B988291F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9194462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图片 7">
            <a:extLst>
              <a:ext uri="{FF2B5EF4-FFF2-40B4-BE49-F238E27FC236}">
                <a16:creationId xmlns:a16="http://schemas.microsoft.com/office/drawing/2014/main" id="{04032184-6AF1-4CF9-8E3C-DA505F262233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3" y="846367"/>
            <a:ext cx="8972831" cy="516526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文本框 6">
            <a:extLst>
              <a:ext uri="{FF2B5EF4-FFF2-40B4-BE49-F238E27FC236}">
                <a16:creationId xmlns:a16="http://schemas.microsoft.com/office/drawing/2014/main" id="{D043C219-05CF-48AF-A58A-887F8146CDFC}"/>
              </a:ext>
            </a:extLst>
          </p:cNvPr>
          <p:cNvSpPr txBox="1"/>
          <p:nvPr/>
        </p:nvSpPr>
        <p:spPr>
          <a:xfrm>
            <a:off x="4066378" y="5924578"/>
            <a:ext cx="405924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b="1">
                <a:latin typeface="Times New Roman" panose="02020603050405020304" pitchFamily="18" charset="0"/>
                <a:cs typeface="Times New Roman" panose="02020603050405020304" pitchFamily="18" charset="0"/>
              </a:rPr>
              <a:t>Figure X </a:t>
            </a:r>
            <a:r>
              <a:rPr lang="en-US" altLang="zh-CN">
                <a:latin typeface="Times New Roman" panose="02020603050405020304" pitchFamily="18" charset="0"/>
                <a:cs typeface="Times New Roman" panose="02020603050405020304" pitchFamily="18" charset="0"/>
              </a:rPr>
              <a:t>Feature Importance comparison</a:t>
            </a:r>
            <a:endParaRPr lang="zh-CN" altLang="en-US" dirty="0"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3" name="矩形 2">
            <a:extLst>
              <a:ext uri="{FF2B5EF4-FFF2-40B4-BE49-F238E27FC236}">
                <a16:creationId xmlns:a16="http://schemas.microsoft.com/office/drawing/2014/main" id="{7873B656-BE51-4479-921F-7F376C9C4417}"/>
              </a:ext>
            </a:extLst>
          </p:cNvPr>
          <p:cNvSpPr/>
          <p:nvPr/>
        </p:nvSpPr>
        <p:spPr>
          <a:xfrm>
            <a:off x="-1" y="2248039"/>
            <a:ext cx="12192001" cy="4168456"/>
          </a:xfrm>
          <a:prstGeom prst="rect">
            <a:avLst/>
          </a:pr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75E7A060-785A-431B-A7C3-81F76535E872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pic>
        <p:nvPicPr>
          <p:cNvPr id="13" name="图片 12">
            <a:extLst>
              <a:ext uri="{FF2B5EF4-FFF2-40B4-BE49-F238E27FC236}">
                <a16:creationId xmlns:a16="http://schemas.microsoft.com/office/drawing/2014/main" id="{805E3E2E-34BD-4E0F-9BA4-38861D7FF1E7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LineDrawing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1609581" y="1259184"/>
            <a:ext cx="8972831" cy="105892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25000B9-800B-4A51-B507-BE2AE2CA1914}"/>
              </a:ext>
            </a:extLst>
          </p:cNvPr>
          <p:cNvSpPr txBox="1"/>
          <p:nvPr/>
        </p:nvSpPr>
        <p:spPr>
          <a:xfrm>
            <a:off x="4066378" y="6034020"/>
            <a:ext cx="405924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000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No. listings of host - Price </a:t>
            </a:r>
            <a:endParaRPr lang="zh-CN" altLang="en-US" sz="2000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7E7BB2C-5C9B-40BF-AC2E-070E8E0939B5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8497" t="8408" r="9224" b="9018"/>
          <a:stretch/>
        </p:blipFill>
        <p:spPr>
          <a:xfrm>
            <a:off x="373200" y="2269784"/>
            <a:ext cx="11445594" cy="3828904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/>
        </p:spPr>
      </p:pic>
      <p:sp>
        <p:nvSpPr>
          <p:cNvPr id="15" name="日期占位符 1">
            <a:extLst>
              <a:ext uri="{FF2B5EF4-FFF2-40B4-BE49-F238E27FC236}">
                <a16:creationId xmlns:a16="http://schemas.microsoft.com/office/drawing/2014/main" id="{AD0272A1-E532-4B16-95DB-3EF8100AF88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6" name="页脚占位符 2">
            <a:extLst>
              <a:ext uri="{FF2B5EF4-FFF2-40B4-BE49-F238E27FC236}">
                <a16:creationId xmlns:a16="http://schemas.microsoft.com/office/drawing/2014/main" id="{F8BC0741-57DE-4EE0-8A15-18CD77AD03E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7" name="灯片编号占位符 3">
            <a:extLst>
              <a:ext uri="{FF2B5EF4-FFF2-40B4-BE49-F238E27FC236}">
                <a16:creationId xmlns:a16="http://schemas.microsoft.com/office/drawing/2014/main" id="{C80A5A7D-9DD5-4B38-AED2-0425FDDABD2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25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441047677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FB9EE953-E6F3-4D8C-8202-35E60454793A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8" name="标题 1">
            <a:extLst>
              <a:ext uri="{FF2B5EF4-FFF2-40B4-BE49-F238E27FC236}">
                <a16:creationId xmlns:a16="http://schemas.microsoft.com/office/drawing/2014/main" id="{B2A0A82B-1AD3-421F-9B2C-0F944F2C8E64}"/>
              </a:ext>
            </a:extLst>
          </p:cNvPr>
          <p:cNvSpPr txBox="1">
            <a:spLocks/>
          </p:cNvSpPr>
          <p:nvPr/>
        </p:nvSpPr>
        <p:spPr>
          <a:xfrm>
            <a:off x="477495" y="316384"/>
            <a:ext cx="13078522" cy="1012795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 algn="l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4400" kern="1200">
                <a:solidFill>
                  <a:schemeClr val="tx1"/>
                </a:solidFill>
                <a:latin typeface="+mj-lt"/>
                <a:ea typeface="+mj-ea"/>
                <a:cs typeface="+mj-cs"/>
              </a:defRPr>
            </a:lvl1pPr>
          </a:lstStyle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Model Building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0" name="组合 9">
            <a:extLst>
              <a:ext uri="{FF2B5EF4-FFF2-40B4-BE49-F238E27FC236}">
                <a16:creationId xmlns:a16="http://schemas.microsoft.com/office/drawing/2014/main" id="{1087321D-734E-4984-A637-784F43BA6FCA}"/>
              </a:ext>
            </a:extLst>
          </p:cNvPr>
          <p:cNvGrpSpPr/>
          <p:nvPr/>
        </p:nvGrpSpPr>
        <p:grpSpPr>
          <a:xfrm>
            <a:off x="4608102" y="2630078"/>
            <a:ext cx="2975796" cy="1837563"/>
            <a:chOff x="2032000" y="1668801"/>
            <a:chExt cx="6795911" cy="2737566"/>
          </a:xfrm>
        </p:grpSpPr>
        <p:sp>
          <p:nvSpPr>
            <p:cNvPr id="11" name="箭头: 右 10">
              <a:extLst>
                <a:ext uri="{FF2B5EF4-FFF2-40B4-BE49-F238E27FC236}">
                  <a16:creationId xmlns:a16="http://schemas.microsoft.com/office/drawing/2014/main" id="{D48276B9-3EC8-4A50-BFAC-1B7EB8E6E121}"/>
                </a:ext>
              </a:extLst>
            </p:cNvPr>
            <p:cNvSpPr/>
            <p:nvPr/>
          </p:nvSpPr>
          <p:spPr>
            <a:xfrm>
              <a:off x="2032000" y="1668801"/>
              <a:ext cx="6795911" cy="2737566"/>
            </a:xfrm>
            <a:prstGeom prst="rightArrow">
              <a:avLst/>
            </a:prstGeom>
            <a:ln>
              <a:noFill/>
            </a:ln>
          </p:spPr>
          <p:style>
            <a:lnRef idx="2">
              <a:schemeClr val="lt1">
                <a:hueOff val="0"/>
                <a:satOff val="0"/>
                <a:lumOff val="0"/>
                <a:alphaOff val="0"/>
              </a:schemeClr>
            </a:lnRef>
            <a:fillRef idx="1">
              <a:schemeClr val="accent2">
                <a:hueOff val="0"/>
                <a:satOff val="0"/>
                <a:lumOff val="0"/>
                <a:alphaOff val="0"/>
              </a:schemeClr>
            </a:fillRef>
            <a:effectRef idx="0">
              <a:schemeClr val="accent2">
                <a:hueOff val="0"/>
                <a:satOff val="0"/>
                <a:lumOff val="0"/>
                <a:alphaOff val="0"/>
              </a:schemeClr>
            </a:effectRef>
            <a:fontRef idx="minor">
              <a:schemeClr val="lt1"/>
            </a:fontRef>
          </p:style>
          <p:txBody>
            <a:bodyPr/>
            <a:lstStyle/>
            <a:p>
              <a:endParaRPr lang="zh-CN" altLang="en-US"/>
            </a:p>
          </p:txBody>
        </p:sp>
        <p:sp>
          <p:nvSpPr>
            <p:cNvPr id="12" name="任意多边形: 形状 11">
              <a:extLst>
                <a:ext uri="{FF2B5EF4-FFF2-40B4-BE49-F238E27FC236}">
                  <a16:creationId xmlns:a16="http://schemas.microsoft.com/office/drawing/2014/main" id="{7561BC7A-7719-48F2-9C61-320781956C6B}"/>
                </a:ext>
              </a:extLst>
            </p:cNvPr>
            <p:cNvSpPr/>
            <p:nvPr/>
          </p:nvSpPr>
          <p:spPr>
            <a:xfrm>
              <a:off x="2301714" y="2464481"/>
              <a:ext cx="5689907" cy="1246735"/>
            </a:xfrm>
            <a:custGeom>
              <a:avLst/>
              <a:gdLst>
                <a:gd name="connsiteX0" fmla="*/ 0 w 5566474"/>
                <a:gd name="connsiteY0" fmla="*/ 0 h 1347264"/>
                <a:gd name="connsiteX1" fmla="*/ 5566474 w 5566474"/>
                <a:gd name="connsiteY1" fmla="*/ 0 h 1347264"/>
                <a:gd name="connsiteX2" fmla="*/ 5566474 w 5566474"/>
                <a:gd name="connsiteY2" fmla="*/ 1347264 h 1347264"/>
                <a:gd name="connsiteX3" fmla="*/ 0 w 5566474"/>
                <a:gd name="connsiteY3" fmla="*/ 1347264 h 1347264"/>
                <a:gd name="connsiteX4" fmla="*/ 0 w 5566474"/>
                <a:gd name="connsiteY4" fmla="*/ 0 h 1347264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5566474" h="1347264">
                  <a:moveTo>
                    <a:pt x="0" y="0"/>
                  </a:moveTo>
                  <a:lnTo>
                    <a:pt x="5566474" y="0"/>
                  </a:lnTo>
                  <a:lnTo>
                    <a:pt x="5566474" y="1347264"/>
                  </a:lnTo>
                  <a:lnTo>
                    <a:pt x="0" y="1347264"/>
                  </a:lnTo>
                  <a:lnTo>
                    <a:pt x="0" y="0"/>
                  </a:lnTo>
                  <a:close/>
                </a:path>
              </a:pathLst>
            </a:custGeom>
            <a:ln>
              <a:noFill/>
            </a:ln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0" tIns="609600" rIns="0" bIns="609600" numCol="1" spcCol="1270" anchor="ctr" anchorCtr="0">
              <a:noAutofit/>
            </a:bodyPr>
            <a:lstStyle/>
            <a:p>
              <a:pPr marL="0" lvl="0" indent="0" algn="ctr" defTabSz="26670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200" kern="1200" dirty="0">
                  <a:latin typeface="Alfphabet" panose="020B0707010101030C03" pitchFamily="34" charset="0"/>
                </a:rPr>
                <a:t>PIPELINE</a:t>
              </a:r>
              <a:endParaRPr lang="zh-CN" altLang="en-US" sz="3200" kern="1200" dirty="0">
                <a:latin typeface="Alfphabet" panose="020B0707010101030C03" pitchFamily="34" charset="0"/>
              </a:endParaRPr>
            </a:p>
          </p:txBody>
        </p:sp>
      </p:grpSp>
      <p:grpSp>
        <p:nvGrpSpPr>
          <p:cNvPr id="2" name="组合 1">
            <a:extLst>
              <a:ext uri="{FF2B5EF4-FFF2-40B4-BE49-F238E27FC236}">
                <a16:creationId xmlns:a16="http://schemas.microsoft.com/office/drawing/2014/main" id="{3EBA675D-A126-4CD7-9448-55F0AFB82919}"/>
              </a:ext>
            </a:extLst>
          </p:cNvPr>
          <p:cNvGrpSpPr/>
          <p:nvPr/>
        </p:nvGrpSpPr>
        <p:grpSpPr>
          <a:xfrm>
            <a:off x="477494" y="1236019"/>
            <a:ext cx="4011381" cy="5027171"/>
            <a:chOff x="477494" y="1236019"/>
            <a:chExt cx="4011381" cy="5027171"/>
          </a:xfrm>
        </p:grpSpPr>
        <p:sp>
          <p:nvSpPr>
            <p:cNvPr id="28" name="矩形: 圆角 27">
              <a:extLst>
                <a:ext uri="{FF2B5EF4-FFF2-40B4-BE49-F238E27FC236}">
                  <a16:creationId xmlns:a16="http://schemas.microsoft.com/office/drawing/2014/main" id="{E467B346-C6EC-41FC-A848-D1FA2DDBF33F}"/>
                </a:ext>
              </a:extLst>
            </p:cNvPr>
            <p:cNvSpPr/>
            <p:nvPr/>
          </p:nvSpPr>
          <p:spPr>
            <a:xfrm>
              <a:off x="477494" y="1236019"/>
              <a:ext cx="4011381" cy="5027171"/>
            </a:xfrm>
            <a:prstGeom prst="roundRect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1" name="任意多边形: 形状 20">
              <a:extLst>
                <a:ext uri="{FF2B5EF4-FFF2-40B4-BE49-F238E27FC236}">
                  <a16:creationId xmlns:a16="http://schemas.microsoft.com/office/drawing/2014/main" id="{6662B59A-5A66-452F-B185-46C66344280E}"/>
                </a:ext>
              </a:extLst>
            </p:cNvPr>
            <p:cNvSpPr/>
            <p:nvPr/>
          </p:nvSpPr>
          <p:spPr>
            <a:xfrm>
              <a:off x="1001056" y="3580090"/>
              <a:ext cx="2964255" cy="648000"/>
            </a:xfrm>
            <a:custGeom>
              <a:avLst/>
              <a:gdLst>
                <a:gd name="connsiteX0" fmla="*/ 0 w 2964255"/>
                <a:gd name="connsiteY0" fmla="*/ 0 h 522840"/>
                <a:gd name="connsiteX1" fmla="*/ 2964255 w 2964255"/>
                <a:gd name="connsiteY1" fmla="*/ 0 h 522840"/>
                <a:gd name="connsiteX2" fmla="*/ 2964255 w 2964255"/>
                <a:gd name="connsiteY2" fmla="*/ 522840 h 522840"/>
                <a:gd name="connsiteX3" fmla="*/ 0 w 2964255"/>
                <a:gd name="connsiteY3" fmla="*/ 522840 h 522840"/>
                <a:gd name="connsiteX4" fmla="*/ 0 w 2964255"/>
                <a:gd name="connsiteY4" fmla="*/ 0 h 52284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2964255" h="522840">
                  <a:moveTo>
                    <a:pt x="0" y="0"/>
                  </a:moveTo>
                  <a:lnTo>
                    <a:pt x="2964255" y="0"/>
                  </a:lnTo>
                  <a:lnTo>
                    <a:pt x="2964255" y="522840"/>
                  </a:lnTo>
                  <a:lnTo>
                    <a:pt x="0" y="52284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b" anchorCtr="0">
              <a:noAutofit/>
            </a:bodyPr>
            <a:lstStyle/>
            <a:p>
              <a:pPr lvl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</a:pPr>
              <a:r>
                <a:rPr lang="en-US" altLang="zh-CN" sz="3600">
                  <a:ln w="0"/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Splitted </a:t>
              </a:r>
              <a:r>
                <a:rPr lang="en-US" altLang="zh-CN" sz="3600" kern="1200">
                  <a:ln w="0"/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Data</a:t>
              </a:r>
              <a:endParaRPr lang="zh-CN" altLang="en-US" sz="3600" kern="1200" dirty="0">
                <a:ln w="0"/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18" name="任意多边形: 形状 17">
              <a:extLst>
                <a:ext uri="{FF2B5EF4-FFF2-40B4-BE49-F238E27FC236}">
                  <a16:creationId xmlns:a16="http://schemas.microsoft.com/office/drawing/2014/main" id="{D396389F-E07E-42E0-9A71-8A193886F6C1}"/>
                </a:ext>
              </a:extLst>
            </p:cNvPr>
            <p:cNvSpPr/>
            <p:nvPr/>
          </p:nvSpPr>
          <p:spPr>
            <a:xfrm>
              <a:off x="1663966" y="1298941"/>
              <a:ext cx="1488787" cy="648000"/>
            </a:xfrm>
            <a:custGeom>
              <a:avLst/>
              <a:gdLst>
                <a:gd name="connsiteX0" fmla="*/ 0 w 1488787"/>
                <a:gd name="connsiteY0" fmla="*/ 0 h 511687"/>
                <a:gd name="connsiteX1" fmla="*/ 1488787 w 1488787"/>
                <a:gd name="connsiteY1" fmla="*/ 0 h 511687"/>
                <a:gd name="connsiteX2" fmla="*/ 1488787 w 1488787"/>
                <a:gd name="connsiteY2" fmla="*/ 511687 h 511687"/>
                <a:gd name="connsiteX3" fmla="*/ 0 w 1488787"/>
                <a:gd name="connsiteY3" fmla="*/ 511687 h 511687"/>
                <a:gd name="connsiteX4" fmla="*/ 0 w 1488787"/>
                <a:gd name="connsiteY4" fmla="*/ 0 h 511687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488787" h="511687">
                  <a:moveTo>
                    <a:pt x="0" y="0"/>
                  </a:moveTo>
                  <a:lnTo>
                    <a:pt x="1488787" y="0"/>
                  </a:lnTo>
                  <a:lnTo>
                    <a:pt x="1488787" y="511687"/>
                  </a:lnTo>
                  <a:lnTo>
                    <a:pt x="0" y="511687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b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600" kern="1200" dirty="0">
                  <a:ln w="0"/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Model</a:t>
              </a:r>
              <a:endParaRPr lang="zh-CN" altLang="en-US" sz="3600" kern="1200" dirty="0">
                <a:ln w="0"/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pic>
          <p:nvPicPr>
            <p:cNvPr id="1026" name="Picture 2" descr="https://timgsa.baidu.com/timg?image&amp;quality=80&amp;size=b9999_10000&amp;sec=1565254981&amp;di=ab088aa884e19180a4b4f080b1c2c9ab&amp;imgtype=jpg&amp;er=1&amp;src=http%3A%2F%2Fattachbak.dataguru.cn%2Fattachments%2Fforum%2F201806%2F03%2F155513zioby5kdi45hkbo7.png">
              <a:extLst>
                <a:ext uri="{FF2B5EF4-FFF2-40B4-BE49-F238E27FC236}">
                  <a16:creationId xmlns:a16="http://schemas.microsoft.com/office/drawing/2014/main" id="{28795394-4E9E-4A0A-8A3B-FE46907CE597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727007" y="1880148"/>
              <a:ext cx="1581242" cy="1107843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  <p:sp>
          <p:nvSpPr>
            <p:cNvPr id="29" name="矩形: 圆角 28">
              <a:extLst>
                <a:ext uri="{FF2B5EF4-FFF2-40B4-BE49-F238E27FC236}">
                  <a16:creationId xmlns:a16="http://schemas.microsoft.com/office/drawing/2014/main" id="{F19D45A3-2E40-46E7-BFC0-049466CEB877}"/>
                </a:ext>
              </a:extLst>
            </p:cNvPr>
            <p:cNvSpPr/>
            <p:nvPr/>
          </p:nvSpPr>
          <p:spPr>
            <a:xfrm>
              <a:off x="700796" y="4304445"/>
              <a:ext cx="2663181" cy="17015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sz="2800" b="1"/>
                <a:t>Train Dataset</a:t>
              </a:r>
              <a:endParaRPr lang="en-US" altLang="zh-CN" sz="2800" b="1" dirty="0"/>
            </a:p>
            <a:p>
              <a:pPr algn="ctr"/>
              <a:r>
                <a:rPr lang="en-US" altLang="zh-CN" sz="2800" b="1">
                  <a:solidFill>
                    <a:schemeClr val="accent4"/>
                  </a:solidFill>
                </a:rPr>
                <a:t>80 %</a:t>
              </a:r>
              <a:endParaRPr lang="zh-CN" altLang="en-US" sz="2800" b="1" dirty="0">
                <a:solidFill>
                  <a:schemeClr val="accent4"/>
                </a:solidFill>
              </a:endParaRPr>
            </a:p>
          </p:txBody>
        </p:sp>
        <p:sp>
          <p:nvSpPr>
            <p:cNvPr id="31" name="矩形: 圆角 30">
              <a:extLst>
                <a:ext uri="{FF2B5EF4-FFF2-40B4-BE49-F238E27FC236}">
                  <a16:creationId xmlns:a16="http://schemas.microsoft.com/office/drawing/2014/main" id="{97A7CAF4-1734-4F36-9A05-2602DF6B6921}"/>
                </a:ext>
              </a:extLst>
            </p:cNvPr>
            <p:cNvSpPr/>
            <p:nvPr/>
          </p:nvSpPr>
          <p:spPr>
            <a:xfrm>
              <a:off x="3483204" y="4274729"/>
              <a:ext cx="753284" cy="1701538"/>
            </a:xfrm>
            <a:prstGeom prst="roundRect">
              <a:avLst/>
            </a:prstGeom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r>
                <a:rPr lang="en-US" altLang="zh-CN" b="1" dirty="0"/>
                <a:t>Test</a:t>
              </a:r>
            </a:p>
            <a:p>
              <a:pPr algn="ctr"/>
              <a:r>
                <a:rPr lang="en-US" altLang="zh-CN" b="1" dirty="0"/>
                <a:t>Dataset</a:t>
              </a:r>
            </a:p>
            <a:p>
              <a:pPr algn="ctr"/>
              <a:r>
                <a:rPr lang="en-US" altLang="zh-CN" b="1" dirty="0">
                  <a:solidFill>
                    <a:schemeClr val="accent4"/>
                  </a:solidFill>
                </a:rPr>
                <a:t>20%</a:t>
              </a:r>
              <a:endParaRPr lang="zh-CN" altLang="en-US" b="1" dirty="0">
                <a:solidFill>
                  <a:schemeClr val="accent4"/>
                </a:solidFill>
              </a:endParaRPr>
            </a:p>
          </p:txBody>
        </p:sp>
        <p:pic>
          <p:nvPicPr>
            <p:cNvPr id="37" name="图片 36">
              <a:extLst>
                <a:ext uri="{FF2B5EF4-FFF2-40B4-BE49-F238E27FC236}">
                  <a16:creationId xmlns:a16="http://schemas.microsoft.com/office/drawing/2014/main" id="{1D82418B-C04E-41A6-BB10-3F3D930DB8EB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426351" y="2663351"/>
              <a:ext cx="1779652" cy="872952"/>
            </a:xfrm>
            <a:prstGeom prst="rect">
              <a:avLst/>
            </a:prstGeom>
          </p:spPr>
        </p:pic>
      </p:grpSp>
      <p:grpSp>
        <p:nvGrpSpPr>
          <p:cNvPr id="3" name="组合 2">
            <a:extLst>
              <a:ext uri="{FF2B5EF4-FFF2-40B4-BE49-F238E27FC236}">
                <a16:creationId xmlns:a16="http://schemas.microsoft.com/office/drawing/2014/main" id="{C5B30B23-3CCE-4250-AEE1-24375F797D0D}"/>
              </a:ext>
            </a:extLst>
          </p:cNvPr>
          <p:cNvGrpSpPr/>
          <p:nvPr/>
        </p:nvGrpSpPr>
        <p:grpSpPr>
          <a:xfrm>
            <a:off x="7703124" y="1236018"/>
            <a:ext cx="4011381" cy="5027171"/>
            <a:chOff x="7703125" y="1343499"/>
            <a:chExt cx="4011381" cy="5027171"/>
          </a:xfrm>
        </p:grpSpPr>
        <p:sp>
          <p:nvSpPr>
            <p:cNvPr id="33" name="矩形: 圆角 32">
              <a:extLst>
                <a:ext uri="{FF2B5EF4-FFF2-40B4-BE49-F238E27FC236}">
                  <a16:creationId xmlns:a16="http://schemas.microsoft.com/office/drawing/2014/main" id="{997338C2-801A-426B-880C-2683E6CF24BC}"/>
                </a:ext>
              </a:extLst>
            </p:cNvPr>
            <p:cNvSpPr/>
            <p:nvPr/>
          </p:nvSpPr>
          <p:spPr>
            <a:xfrm>
              <a:off x="7703125" y="1343499"/>
              <a:ext cx="4011381" cy="5027171"/>
            </a:xfrm>
            <a:prstGeom prst="roundRect">
              <a:avLst/>
            </a:prstGeom>
            <a:effectLst/>
          </p:spPr>
          <p:style>
            <a:lnRef idx="1">
              <a:schemeClr val="accent3"/>
            </a:lnRef>
            <a:fillRef idx="2">
              <a:schemeClr val="accent3"/>
            </a:fillRef>
            <a:effectRef idx="1">
              <a:schemeClr val="accent3"/>
            </a:effectRef>
            <a:fontRef idx="minor">
              <a:schemeClr val="dk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sp>
          <p:nvSpPr>
            <p:cNvPr id="24" name="任意多边形: 形状 23">
              <a:extLst>
                <a:ext uri="{FF2B5EF4-FFF2-40B4-BE49-F238E27FC236}">
                  <a16:creationId xmlns:a16="http://schemas.microsoft.com/office/drawing/2014/main" id="{9C52B362-E8D9-427D-8AC0-4B085A12562B}"/>
                </a:ext>
              </a:extLst>
            </p:cNvPr>
            <p:cNvSpPr/>
            <p:nvPr/>
          </p:nvSpPr>
          <p:spPr>
            <a:xfrm>
              <a:off x="8837943" y="1343499"/>
              <a:ext cx="1739493" cy="648000"/>
            </a:xfrm>
            <a:custGeom>
              <a:avLst/>
              <a:gdLst>
                <a:gd name="connsiteX0" fmla="*/ 0 w 1739493"/>
                <a:gd name="connsiteY0" fmla="*/ 0 h 579050"/>
                <a:gd name="connsiteX1" fmla="*/ 1739493 w 1739493"/>
                <a:gd name="connsiteY1" fmla="*/ 0 h 579050"/>
                <a:gd name="connsiteX2" fmla="*/ 1739493 w 1739493"/>
                <a:gd name="connsiteY2" fmla="*/ 579050 h 579050"/>
                <a:gd name="connsiteX3" fmla="*/ 0 w 1739493"/>
                <a:gd name="connsiteY3" fmla="*/ 579050 h 579050"/>
                <a:gd name="connsiteX4" fmla="*/ 0 w 1739493"/>
                <a:gd name="connsiteY4" fmla="*/ 0 h 57905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739493" h="579050">
                  <a:moveTo>
                    <a:pt x="0" y="0"/>
                  </a:moveTo>
                  <a:lnTo>
                    <a:pt x="1739493" y="0"/>
                  </a:lnTo>
                  <a:lnTo>
                    <a:pt x="1739493" y="579050"/>
                  </a:lnTo>
                  <a:lnTo>
                    <a:pt x="0" y="57905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b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600" kern="1200" dirty="0">
                  <a:ln w="0"/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Scores</a:t>
              </a:r>
              <a:endParaRPr lang="zh-CN" altLang="en-US" sz="3600" kern="1200" dirty="0">
                <a:ln w="0"/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sp>
          <p:nvSpPr>
            <p:cNvPr id="27" name="任意多边形: 形状 26">
              <a:extLst>
                <a:ext uri="{FF2B5EF4-FFF2-40B4-BE49-F238E27FC236}">
                  <a16:creationId xmlns:a16="http://schemas.microsoft.com/office/drawing/2014/main" id="{EBC6BC3B-AF00-4B85-834B-D9954700C393}"/>
                </a:ext>
              </a:extLst>
            </p:cNvPr>
            <p:cNvSpPr/>
            <p:nvPr/>
          </p:nvSpPr>
          <p:spPr>
            <a:xfrm>
              <a:off x="8749146" y="3749605"/>
              <a:ext cx="1917085" cy="648000"/>
            </a:xfrm>
            <a:custGeom>
              <a:avLst/>
              <a:gdLst>
                <a:gd name="connsiteX0" fmla="*/ 0 w 1917085"/>
                <a:gd name="connsiteY0" fmla="*/ 0 h 658890"/>
                <a:gd name="connsiteX1" fmla="*/ 1917085 w 1917085"/>
                <a:gd name="connsiteY1" fmla="*/ 0 h 658890"/>
                <a:gd name="connsiteX2" fmla="*/ 1917085 w 1917085"/>
                <a:gd name="connsiteY2" fmla="*/ 658890 h 658890"/>
                <a:gd name="connsiteX3" fmla="*/ 0 w 1917085"/>
                <a:gd name="connsiteY3" fmla="*/ 658890 h 658890"/>
                <a:gd name="connsiteX4" fmla="*/ 0 w 1917085"/>
                <a:gd name="connsiteY4" fmla="*/ 0 h 658890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</a:cxnLst>
              <a:rect l="l" t="t" r="r" b="b"/>
              <a:pathLst>
                <a:path w="1917085" h="658890">
                  <a:moveTo>
                    <a:pt x="0" y="0"/>
                  </a:moveTo>
                  <a:lnTo>
                    <a:pt x="1917085" y="0"/>
                  </a:lnTo>
                  <a:lnTo>
                    <a:pt x="1917085" y="658890"/>
                  </a:lnTo>
                  <a:lnTo>
                    <a:pt x="0" y="658890"/>
                  </a:lnTo>
                  <a:lnTo>
                    <a:pt x="0" y="0"/>
                  </a:lnTo>
                  <a:close/>
                </a:path>
              </a:pathLst>
            </a:custGeom>
          </p:spPr>
          <p:style>
            <a:lnRef idx="0">
              <a:schemeClr val="dk1">
                <a:alpha val="0"/>
                <a:hueOff val="0"/>
                <a:satOff val="0"/>
                <a:lumOff val="0"/>
                <a:alphaOff val="0"/>
              </a:schemeClr>
            </a:lnRef>
            <a:fillRef idx="0">
              <a:schemeClr val="lt1">
                <a:alpha val="0"/>
                <a:hueOff val="0"/>
                <a:satOff val="0"/>
                <a:lumOff val="0"/>
                <a:alphaOff val="0"/>
              </a:schemeClr>
            </a:fillRef>
            <a:effectRef idx="0">
              <a:schemeClr val="lt1">
                <a:alpha val="0"/>
                <a:hueOff val="0"/>
                <a:satOff val="0"/>
                <a:lumOff val="0"/>
                <a:alphaOff val="0"/>
              </a:schemeClr>
            </a:effectRef>
            <a:fontRef idx="minor">
              <a:schemeClr val="tx1">
                <a:hueOff val="0"/>
                <a:satOff val="0"/>
                <a:lumOff val="0"/>
                <a:alphaOff val="0"/>
              </a:schemeClr>
            </a:fontRef>
          </p:style>
          <p:txBody>
            <a:bodyPr spcFirstLastPara="0" vert="horz" wrap="square" lIns="45720" tIns="45720" rIns="45720" bIns="45720" numCol="1" spcCol="1270" anchor="b" anchorCtr="0">
              <a:noAutofit/>
            </a:bodyPr>
            <a:lstStyle/>
            <a:p>
              <a:pPr marL="0" lvl="0" indent="0" algn="ctr" defTabSz="1600200">
                <a:lnSpc>
                  <a:spcPct val="90000"/>
                </a:lnSpc>
                <a:spcBef>
                  <a:spcPct val="0"/>
                </a:spcBef>
                <a:spcAft>
                  <a:spcPct val="35000"/>
                </a:spcAft>
                <a:buNone/>
              </a:pPr>
              <a:r>
                <a:rPr lang="en-US" altLang="zh-CN" sz="3600" kern="1200" dirty="0">
                  <a:ln w="0"/>
                  <a:solidFill>
                    <a:schemeClr val="tx1"/>
                  </a:solidFill>
                  <a:latin typeface="Aharoni" panose="02010803020104030203" pitchFamily="2" charset="-79"/>
                  <a:cs typeface="Aharoni" panose="02010803020104030203" pitchFamily="2" charset="-79"/>
                </a:rPr>
                <a:t>Visuals</a:t>
              </a:r>
              <a:endParaRPr lang="zh-CN" altLang="en-US" sz="3600" kern="1200" dirty="0">
                <a:ln w="0"/>
                <a:solidFill>
                  <a:schemeClr val="tx1"/>
                </a:solidFill>
                <a:latin typeface="Aharoni" panose="02010803020104030203" pitchFamily="2" charset="-79"/>
                <a:cs typeface="Aharoni" panose="02010803020104030203" pitchFamily="2" charset="-79"/>
              </a:endParaRPr>
            </a:p>
          </p:txBody>
        </p:sp>
        <p:pic>
          <p:nvPicPr>
            <p:cNvPr id="7" name="图片 6">
              <a:extLst>
                <a:ext uri="{FF2B5EF4-FFF2-40B4-BE49-F238E27FC236}">
                  <a16:creationId xmlns:a16="http://schemas.microsoft.com/office/drawing/2014/main" id="{37150F74-7E53-4AC9-92ED-0D472FC1B954}"/>
                </a:ext>
              </a:extLst>
            </p:cNvPr>
            <p:cNvPicPr>
              <a:picLocks noChangeAspect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8125017" y="2010210"/>
              <a:ext cx="3162870" cy="1620792"/>
            </a:xfrm>
            <a:prstGeom prst="rect">
              <a:avLst/>
            </a:prstGeom>
          </p:spPr>
        </p:pic>
        <p:pic>
          <p:nvPicPr>
            <p:cNvPr id="1028" name="Picture 4" descr="ç¸å³å¾ç">
              <a:extLst>
                <a:ext uri="{FF2B5EF4-FFF2-40B4-BE49-F238E27FC236}">
                  <a16:creationId xmlns:a16="http://schemas.microsoft.com/office/drawing/2014/main" id="{514EAB92-B40A-4D5E-B38E-D825D7241526}"/>
                </a:ext>
              </a:extLst>
            </p:cNvPr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305091" y="4397605"/>
              <a:ext cx="2943332" cy="1658215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grpSp>
        <p:nvGrpSpPr>
          <p:cNvPr id="13" name="组合 12">
            <a:extLst>
              <a:ext uri="{FF2B5EF4-FFF2-40B4-BE49-F238E27FC236}">
                <a16:creationId xmlns:a16="http://schemas.microsoft.com/office/drawing/2014/main" id="{D4B18776-D449-4BF5-AAA6-EA22A034BAAE}"/>
              </a:ext>
            </a:extLst>
          </p:cNvPr>
          <p:cNvGrpSpPr/>
          <p:nvPr/>
        </p:nvGrpSpPr>
        <p:grpSpPr>
          <a:xfrm>
            <a:off x="5148095" y="4259331"/>
            <a:ext cx="1647716" cy="1293457"/>
            <a:chOff x="5037754" y="1683201"/>
            <a:chExt cx="1647716" cy="1293457"/>
          </a:xfrm>
        </p:grpSpPr>
        <p:pic>
          <p:nvPicPr>
            <p:cNvPr id="26" name="图片 25">
              <a:extLst>
                <a:ext uri="{FF2B5EF4-FFF2-40B4-BE49-F238E27FC236}">
                  <a16:creationId xmlns:a16="http://schemas.microsoft.com/office/drawing/2014/main" id="{134B260D-C2EC-41A8-B660-9D556389590B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754" y="1683201"/>
              <a:ext cx="1647716" cy="1293457"/>
            </a:xfrm>
            <a:prstGeom prst="rect">
              <a:avLst/>
            </a:prstGeom>
          </p:spPr>
        </p:pic>
        <p:sp>
          <p:nvSpPr>
            <p:cNvPr id="9" name="矩形 8">
              <a:extLst>
                <a:ext uri="{FF2B5EF4-FFF2-40B4-BE49-F238E27FC236}">
                  <a16:creationId xmlns:a16="http://schemas.microsoft.com/office/drawing/2014/main" id="{11199D90-76CB-40A5-BA79-7CA23E2F68E4}"/>
                </a:ext>
              </a:extLst>
            </p:cNvPr>
            <p:cNvSpPr/>
            <p:nvPr/>
          </p:nvSpPr>
          <p:spPr>
            <a:xfrm>
              <a:off x="5513427" y="2238703"/>
              <a:ext cx="657647" cy="328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5" name="图片 4">
              <a:extLst>
                <a:ext uri="{FF2B5EF4-FFF2-40B4-BE49-F238E27FC236}">
                  <a16:creationId xmlns:a16="http://schemas.microsoft.com/office/drawing/2014/main" id="{AA6938D5-ED15-494B-9EA4-2F6C94EFD772}"/>
                </a:ext>
              </a:extLst>
            </p:cNvPr>
            <p:cNvPicPr>
              <a:picLocks noChangeAspect="1"/>
            </p:cNvPicPr>
            <p:nvPr/>
          </p:nvPicPr>
          <p:blipFill>
            <a:blip r:embed="rId7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40375">
              <a:off x="5543972" y="2175311"/>
              <a:ext cx="596553" cy="596553"/>
            </a:xfrm>
            <a:prstGeom prst="rect">
              <a:avLst/>
            </a:prstGeom>
          </p:spPr>
        </p:pic>
      </p:grpSp>
      <p:sp>
        <p:nvSpPr>
          <p:cNvPr id="14" name="对话气泡: 圆角矩形 13">
            <a:extLst>
              <a:ext uri="{FF2B5EF4-FFF2-40B4-BE49-F238E27FC236}">
                <a16:creationId xmlns:a16="http://schemas.microsoft.com/office/drawing/2014/main" id="{74B4DF79-C4EC-45EB-BFE8-FE8F9E566B9A}"/>
              </a:ext>
            </a:extLst>
          </p:cNvPr>
          <p:cNvSpPr/>
          <p:nvPr/>
        </p:nvSpPr>
        <p:spPr>
          <a:xfrm>
            <a:off x="4860284" y="1689786"/>
            <a:ext cx="2357419" cy="769815"/>
          </a:xfrm>
          <a:prstGeom prst="wedgeRoundRectCallout">
            <a:avLst>
              <a:gd name="adj1" fmla="val -388"/>
              <a:gd name="adj2" fmla="val 133886"/>
              <a:gd name="adj3" fmla="val 16667"/>
            </a:avLst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Grid Search</a:t>
            </a:r>
          </a:p>
          <a:p>
            <a:pPr algn="ctr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Cross Validation</a:t>
            </a:r>
          </a:p>
        </p:txBody>
      </p:sp>
      <p:pic>
        <p:nvPicPr>
          <p:cNvPr id="16" name="图片 15">
            <a:extLst>
              <a:ext uri="{FF2B5EF4-FFF2-40B4-BE49-F238E27FC236}">
                <a16:creationId xmlns:a16="http://schemas.microsoft.com/office/drawing/2014/main" id="{E11F526D-A46C-433C-8504-A303E1CB84D7}"/>
              </a:ext>
            </a:extLst>
          </p:cNvPr>
          <p:cNvPicPr>
            <a:picLocks noChangeAspect="1"/>
          </p:cNvPicPr>
          <p:nvPr/>
        </p:nvPicPr>
        <p:blipFill>
          <a:blip r:embed="rId8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rightnessContrast bright="2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924621" y="4822287"/>
            <a:ext cx="1078499" cy="1153980"/>
          </a:xfrm>
          <a:prstGeom prst="rect">
            <a:avLst/>
          </a:prstGeom>
        </p:spPr>
      </p:pic>
      <p:sp>
        <p:nvSpPr>
          <p:cNvPr id="32" name="日期占位符 1">
            <a:extLst>
              <a:ext uri="{FF2B5EF4-FFF2-40B4-BE49-F238E27FC236}">
                <a16:creationId xmlns:a16="http://schemas.microsoft.com/office/drawing/2014/main" id="{DEA887A5-9D07-4413-BFDF-FD7B233D9F90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6" name="页脚占位符 2">
            <a:extLst>
              <a:ext uri="{FF2B5EF4-FFF2-40B4-BE49-F238E27FC236}">
                <a16:creationId xmlns:a16="http://schemas.microsoft.com/office/drawing/2014/main" id="{7D1C32A5-1390-49DD-BB0B-EFAA71FCFA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8" name="灯片编号占位符 3">
            <a:extLst>
              <a:ext uri="{FF2B5EF4-FFF2-40B4-BE49-F238E27FC236}">
                <a16:creationId xmlns:a16="http://schemas.microsoft.com/office/drawing/2014/main" id="{50740DCF-3015-4E16-A970-62E072AF599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26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597096412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49DEE7-78D3-4083-8F32-C2802782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4070820" y="3026093"/>
            <a:ext cx="4050361" cy="805814"/>
          </a:xfrm>
        </p:spPr>
        <p:txBody>
          <a:bodyPr>
            <a:normAutofit fontScale="90000"/>
          </a:bodyPr>
          <a:lstStyle/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Evaluation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ADE99F67-5C78-4042-86E8-160F10E014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1652C5BF-121E-44E1-B2B3-774C2D10946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F3DF9609-7DE8-4744-A582-1BD46E22CE2C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27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060130021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/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12" name="矩形: 圆角 11">
            <a:extLst>
              <a:ext uri="{FF2B5EF4-FFF2-40B4-BE49-F238E27FC236}">
                <a16:creationId xmlns:a16="http://schemas.microsoft.com/office/drawing/2014/main" id="{F59FD502-8022-4606-B8B8-6953E4859194}"/>
              </a:ext>
            </a:extLst>
          </p:cNvPr>
          <p:cNvSpPr/>
          <p:nvPr/>
        </p:nvSpPr>
        <p:spPr>
          <a:xfrm>
            <a:off x="583680" y="4083052"/>
            <a:ext cx="8452213" cy="1414855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>
                <a:latin typeface="Arial" panose="020B0604020202020204" pitchFamily="34" charset="0"/>
                <a:cs typeface="Arial" panose="020B0604020202020204" pitchFamily="34" charset="0"/>
              </a:rPr>
              <a:t>Train Dataset</a:t>
            </a:r>
            <a:endParaRPr lang="en-US" altLang="zh-CN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algn="ctr"/>
            <a:r>
              <a:rPr lang="en-US" altLang="zh-CN" sz="2800" b="1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80 %</a:t>
            </a:r>
            <a:endParaRPr lang="zh-CN" altLang="en-US" sz="28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4" name="矩形: 圆角 13">
            <a:extLst>
              <a:ext uri="{FF2B5EF4-FFF2-40B4-BE49-F238E27FC236}">
                <a16:creationId xmlns:a16="http://schemas.microsoft.com/office/drawing/2014/main" id="{FC3CF165-CB62-44C7-8D7F-77F995B61DC8}"/>
              </a:ext>
            </a:extLst>
          </p:cNvPr>
          <p:cNvSpPr/>
          <p:nvPr/>
        </p:nvSpPr>
        <p:spPr>
          <a:xfrm>
            <a:off x="9144000" y="4083052"/>
            <a:ext cx="2389695" cy="1414856"/>
          </a:xfrm>
          <a:prstGeom prst="roundRect">
            <a:avLst/>
          </a:prstGeom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Test</a:t>
            </a:r>
          </a:p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Dataset</a:t>
            </a:r>
          </a:p>
          <a:p>
            <a:pPr algn="ctr"/>
            <a:r>
              <a:rPr lang="en-US" altLang="zh-CN" sz="2800" b="1" dirty="0">
                <a:solidFill>
                  <a:schemeClr val="accent4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20%</a:t>
            </a:r>
            <a:endParaRPr lang="zh-CN" altLang="en-US" sz="2800" b="1" dirty="0">
              <a:solidFill>
                <a:schemeClr val="accent4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grpSp>
        <p:nvGrpSpPr>
          <p:cNvPr id="15" name="组合 14">
            <a:extLst>
              <a:ext uri="{FF2B5EF4-FFF2-40B4-BE49-F238E27FC236}">
                <a16:creationId xmlns:a16="http://schemas.microsoft.com/office/drawing/2014/main" id="{A453C03A-C8F4-42B9-B73B-0CFE2ED00160}"/>
              </a:ext>
            </a:extLst>
          </p:cNvPr>
          <p:cNvGrpSpPr/>
          <p:nvPr/>
        </p:nvGrpSpPr>
        <p:grpSpPr>
          <a:xfrm>
            <a:off x="6372430" y="708347"/>
            <a:ext cx="2389695" cy="1875910"/>
            <a:chOff x="5037754" y="1683201"/>
            <a:chExt cx="1647716" cy="1293457"/>
          </a:xfrm>
        </p:grpSpPr>
        <p:pic>
          <p:nvPicPr>
            <p:cNvPr id="16" name="图片 15">
              <a:extLst>
                <a:ext uri="{FF2B5EF4-FFF2-40B4-BE49-F238E27FC236}">
                  <a16:creationId xmlns:a16="http://schemas.microsoft.com/office/drawing/2014/main" id="{D0341BEB-7273-4986-A59A-9B631094F423}"/>
                </a:ext>
              </a:extLst>
            </p:cNvPr>
            <p:cNvPicPr>
              <a:picLocks noChangeAspect="1"/>
            </p:cNvPicPr>
            <p:nvPr/>
          </p:nvPicPr>
          <p:blipFill>
            <a:blip r:embed="rId2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5037754" y="1683201"/>
              <a:ext cx="1647716" cy="1293457"/>
            </a:xfrm>
            <a:prstGeom prst="rect">
              <a:avLst/>
            </a:prstGeom>
          </p:spPr>
        </p:pic>
        <p:sp>
          <p:nvSpPr>
            <p:cNvPr id="17" name="矩形 16">
              <a:extLst>
                <a:ext uri="{FF2B5EF4-FFF2-40B4-BE49-F238E27FC236}">
                  <a16:creationId xmlns:a16="http://schemas.microsoft.com/office/drawing/2014/main" id="{BC9A834B-A944-4D87-A81A-3DA6C17BB3BE}"/>
                </a:ext>
              </a:extLst>
            </p:cNvPr>
            <p:cNvSpPr/>
            <p:nvPr/>
          </p:nvSpPr>
          <p:spPr>
            <a:xfrm>
              <a:off x="5513427" y="2238703"/>
              <a:ext cx="657647" cy="328824"/>
            </a:xfrm>
            <a:prstGeom prst="rect">
              <a:avLst/>
            </a:prstGeom>
            <a:solidFill>
              <a:schemeClr val="tx1"/>
            </a:solidFill>
            <a:ln>
              <a:solidFill>
                <a:schemeClr val="tx1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pic>
          <p:nvPicPr>
            <p:cNvPr id="18" name="图片 17">
              <a:extLst>
                <a:ext uri="{FF2B5EF4-FFF2-40B4-BE49-F238E27FC236}">
                  <a16:creationId xmlns:a16="http://schemas.microsoft.com/office/drawing/2014/main" id="{001A6761-620A-4711-8CB4-59BCF766A8BC}"/>
                </a:ext>
              </a:extLst>
            </p:cNvPr>
            <p:cNvPicPr>
              <a:picLocks noChangeAspect="1"/>
            </p:cNvPicPr>
            <p:nvPr/>
          </p:nvPicPr>
          <p:blipFill>
            <a:blip r:embed="rId3">
              <a:lum bright="70000" contrast="-70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 rot="19540375">
              <a:off x="5543972" y="2175311"/>
              <a:ext cx="596553" cy="596553"/>
            </a:xfrm>
            <a:prstGeom prst="rect">
              <a:avLst/>
            </a:prstGeom>
          </p:spPr>
        </p:pic>
      </p:grpSp>
      <p:sp>
        <p:nvSpPr>
          <p:cNvPr id="23" name="形状 22">
            <a:extLst>
              <a:ext uri="{FF2B5EF4-FFF2-40B4-BE49-F238E27FC236}">
                <a16:creationId xmlns:a16="http://schemas.microsoft.com/office/drawing/2014/main" id="{EEE0F0A5-3F5E-4126-831B-48CBB33BE7ED}"/>
              </a:ext>
            </a:extLst>
          </p:cNvPr>
          <p:cNvSpPr/>
          <p:nvPr/>
        </p:nvSpPr>
        <p:spPr>
          <a:xfrm>
            <a:off x="3829618" y="1414392"/>
            <a:ext cx="2300817" cy="2604079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6" name="形状 25">
            <a:extLst>
              <a:ext uri="{FF2B5EF4-FFF2-40B4-BE49-F238E27FC236}">
                <a16:creationId xmlns:a16="http://schemas.microsoft.com/office/drawing/2014/main" id="{8CAEF007-9F2E-4CAA-A27C-79C484CD27A6}"/>
              </a:ext>
            </a:extLst>
          </p:cNvPr>
          <p:cNvSpPr/>
          <p:nvPr/>
        </p:nvSpPr>
        <p:spPr>
          <a:xfrm rot="5400000">
            <a:off x="8955547" y="1634712"/>
            <a:ext cx="2131873" cy="2367338"/>
          </a:xfrm>
          <a:prstGeom prst="swooshArrow">
            <a:avLst>
              <a:gd name="adj1" fmla="val 25000"/>
              <a:gd name="adj2" fmla="val 25000"/>
            </a:avLst>
          </a:prstGeom>
        </p:spPr>
        <p:style>
          <a:lnRef idx="0">
            <a:schemeClr val="accent1">
              <a:hueOff val="0"/>
              <a:satOff val="0"/>
              <a:lumOff val="0"/>
              <a:alphaOff val="0"/>
            </a:schemeClr>
          </a:lnRef>
          <a:fillRef idx="1">
            <a:schemeClr val="accent1">
              <a:tint val="40000"/>
              <a:hueOff val="0"/>
              <a:satOff val="0"/>
              <a:lumOff val="0"/>
              <a:alphaOff val="0"/>
            </a:schemeClr>
          </a:fillRef>
          <a:effectRef idx="0">
            <a:schemeClr val="accent1">
              <a:tint val="40000"/>
              <a:hueOff val="0"/>
              <a:satOff val="0"/>
              <a:lumOff val="0"/>
              <a:alphaOff val="0"/>
            </a:schemeClr>
          </a:effectRef>
          <a:fontRef idx="minor">
            <a:schemeClr val="dk1">
              <a:hueOff val="0"/>
              <a:satOff val="0"/>
              <a:lumOff val="0"/>
              <a:alphaOff val="0"/>
            </a:schemeClr>
          </a:fontRef>
        </p:style>
      </p:sp>
      <p:sp>
        <p:nvSpPr>
          <p:cNvPr id="27" name="文本框 26">
            <a:extLst>
              <a:ext uri="{FF2B5EF4-FFF2-40B4-BE49-F238E27FC236}">
                <a16:creationId xmlns:a16="http://schemas.microsoft.com/office/drawing/2014/main" id="{8E70A05C-9A31-4D90-97EA-56F674F95B59}"/>
              </a:ext>
            </a:extLst>
          </p:cNvPr>
          <p:cNvSpPr txBox="1"/>
          <p:nvPr/>
        </p:nvSpPr>
        <p:spPr>
          <a:xfrm>
            <a:off x="6928698" y="2551813"/>
            <a:ext cx="1211692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sz="2800" b="1" dirty="0">
                <a:latin typeface="Arial" panose="020B0604020202020204" pitchFamily="34" charset="0"/>
                <a:cs typeface="Arial" panose="020B0604020202020204" pitchFamily="34" charset="0"/>
              </a:rPr>
              <a:t>Model</a:t>
            </a:r>
            <a:endParaRPr lang="zh-CN" altLang="en-US" sz="28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9" name="日期占位符 1">
            <a:extLst>
              <a:ext uri="{FF2B5EF4-FFF2-40B4-BE49-F238E27FC236}">
                <a16:creationId xmlns:a16="http://schemas.microsoft.com/office/drawing/2014/main" id="{121A15E0-5376-4C20-89FA-D7CF04C0119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页脚占位符 2">
            <a:extLst>
              <a:ext uri="{FF2B5EF4-FFF2-40B4-BE49-F238E27FC236}">
                <a16:creationId xmlns:a16="http://schemas.microsoft.com/office/drawing/2014/main" id="{236B4740-06F8-498A-8A88-CAE542E5510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灯片编号占位符 3">
            <a:extLst>
              <a:ext uri="{FF2B5EF4-FFF2-40B4-BE49-F238E27FC236}">
                <a16:creationId xmlns:a16="http://schemas.microsoft.com/office/drawing/2014/main" id="{F9A6ED04-557F-4A87-8281-5444592034C7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28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376749250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0756956D-597E-4AD3-868B-0FA27A3315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3715619903"/>
              </p:ext>
            </p:extLst>
          </p:nvPr>
        </p:nvGraphicFramePr>
        <p:xfrm>
          <a:off x="1109382" y="724876"/>
          <a:ext cx="9876722" cy="237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3047">
                  <a:extLst>
                    <a:ext uri="{9D8B030D-6E8A-4147-A177-3AD203B41FA5}">
                      <a16:colId xmlns:a16="http://schemas.microsoft.com/office/drawing/2014/main" val="2965326212"/>
                    </a:ext>
                  </a:extLst>
                </a:gridCol>
                <a:gridCol w="4493675">
                  <a:extLst>
                    <a:ext uri="{9D8B030D-6E8A-4147-A177-3AD203B41FA5}">
                      <a16:colId xmlns:a16="http://schemas.microsoft.com/office/drawing/2014/main" val="1894149397"/>
                    </a:ext>
                  </a:extLst>
                </a:gridCol>
              </a:tblGrid>
              <a:tr h="500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Name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altLang="zh-CN" sz="2400" baseline="300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</a:t>
                      </a:r>
                      <a:r>
                        <a:rPr lang="en-US" altLang="zh-CN" sz="2400" baseline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4665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0.705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864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Artificial Neural Network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0.712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001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Gradient Boosting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0.745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8178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0" dirty="0" err="1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eXtreme</a:t>
                      </a:r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Gradient Boosting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0.746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318790"/>
                  </a:ext>
                </a:extLst>
              </a:tr>
            </a:tbl>
          </a:graphicData>
        </a:graphic>
      </p:graphicFrame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EC5F242E-F382-4F65-B881-2D072D8D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1703488884"/>
              </p:ext>
            </p:extLst>
          </p:nvPr>
        </p:nvGraphicFramePr>
        <p:xfrm>
          <a:off x="2032000" y="3312264"/>
          <a:ext cx="8128000" cy="3113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11" name="日期占位符 1">
            <a:extLst>
              <a:ext uri="{FF2B5EF4-FFF2-40B4-BE49-F238E27FC236}">
                <a16:creationId xmlns:a16="http://schemas.microsoft.com/office/drawing/2014/main" id="{C13B8454-F808-47E0-B294-70E4893CF511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页脚占位符 2">
            <a:extLst>
              <a:ext uri="{FF2B5EF4-FFF2-40B4-BE49-F238E27FC236}">
                <a16:creationId xmlns:a16="http://schemas.microsoft.com/office/drawing/2014/main" id="{441992B0-394E-4106-889B-426E154EBF7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D941FDA5-DF00-4A53-BC42-3B2343F9533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29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122FDFB4-B2A7-446F-9E33-5DAF5641F4C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/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814974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49DEE7-78D3-4083-8F32-C2802782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3846036" y="2967710"/>
            <a:ext cx="4499929" cy="922580"/>
          </a:xfrm>
        </p:spPr>
        <p:txBody>
          <a:bodyPr>
            <a:noAutofit/>
          </a:bodyPr>
          <a:lstStyle/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Motivation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0C6E46F5-DF68-456E-BA03-1C3A9260183C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5FA44537-5953-4702-9F13-CB876DCA54E7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BEDF31C2-4C92-4F77-9FC1-7956E9D7392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3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314249260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3" name="图表 12">
            <a:extLst>
              <a:ext uri="{FF2B5EF4-FFF2-40B4-BE49-F238E27FC236}">
                <a16:creationId xmlns:a16="http://schemas.microsoft.com/office/drawing/2014/main" id="{EC5F242E-F382-4F65-B881-2D072D8D0D70}"/>
              </a:ext>
            </a:extLst>
          </p:cNvPr>
          <p:cNvGraphicFramePr/>
          <p:nvPr>
            <p:extLst>
              <p:ext uri="{D42A27DB-BD31-4B8C-83A1-F6EECF244321}">
                <p14:modId xmlns:p14="http://schemas.microsoft.com/office/powerpoint/2010/main" val="4056985652"/>
              </p:ext>
            </p:extLst>
          </p:nvPr>
        </p:nvGraphicFramePr>
        <p:xfrm>
          <a:off x="2032000" y="3312264"/>
          <a:ext cx="8128000" cy="3113968"/>
        </p:xfrm>
        <a:graphic>
          <a:graphicData uri="http://schemas.openxmlformats.org/drawingml/2006/chart">
            <c:chart xmlns:c="http://schemas.openxmlformats.org/drawingml/2006/chart" xmlns:r="http://schemas.openxmlformats.org/officeDocument/2006/relationships" r:id="rId2"/>
          </a:graphicData>
        </a:graphic>
      </p:graphicFrame>
      <p:sp>
        <p:nvSpPr>
          <p:cNvPr id="8" name="日期占位符 1">
            <a:extLst>
              <a:ext uri="{FF2B5EF4-FFF2-40B4-BE49-F238E27FC236}">
                <a16:creationId xmlns:a16="http://schemas.microsoft.com/office/drawing/2014/main" id="{F6DE13D7-1397-415A-89A9-1918E252CCF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B9BB6D77-F429-45A4-B575-B58ECCBBA8DE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BB52844B-A88E-422D-909A-3C51F8F1DF8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30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TextBox 10">
            <a:extLst>
              <a:ext uri="{FF2B5EF4-FFF2-40B4-BE49-F238E27FC236}">
                <a16:creationId xmlns:a16="http://schemas.microsoft.com/office/drawing/2014/main" id="{26ACEA99-E517-4F30-873C-FBE6D0FF2846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/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graphicFrame>
        <p:nvGraphicFramePr>
          <p:cNvPr id="14" name="内容占位符 6">
            <a:extLst>
              <a:ext uri="{FF2B5EF4-FFF2-40B4-BE49-F238E27FC236}">
                <a16:creationId xmlns:a16="http://schemas.microsoft.com/office/drawing/2014/main" id="{5AC0FA6E-9725-4669-AD5D-4D17A29328FB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2149940085"/>
              </p:ext>
            </p:extLst>
          </p:nvPr>
        </p:nvGraphicFramePr>
        <p:xfrm>
          <a:off x="1109382" y="724876"/>
          <a:ext cx="9876722" cy="2372166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5383047">
                  <a:extLst>
                    <a:ext uri="{9D8B030D-6E8A-4147-A177-3AD203B41FA5}">
                      <a16:colId xmlns:a16="http://schemas.microsoft.com/office/drawing/2014/main" val="2965326212"/>
                    </a:ext>
                  </a:extLst>
                </a:gridCol>
                <a:gridCol w="4493675">
                  <a:extLst>
                    <a:ext uri="{9D8B030D-6E8A-4147-A177-3AD203B41FA5}">
                      <a16:colId xmlns:a16="http://schemas.microsoft.com/office/drawing/2014/main" val="1894149397"/>
                    </a:ext>
                  </a:extLst>
                </a:gridCol>
              </a:tblGrid>
              <a:tr h="500166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Model Name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</a:t>
                      </a:r>
                      <a:r>
                        <a:rPr lang="en-US" altLang="zh-CN" sz="2400" baseline="3000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2 </a:t>
                      </a:r>
                      <a:r>
                        <a:rPr lang="en-US" altLang="zh-CN" sz="2400" baseline="0">
                          <a:solidFill>
                            <a:schemeClr val="bg1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Score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69246651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Random Forest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0.705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4198086418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Artificial Neural Network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0.712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08200140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Gradient Boosting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>
                              <a:lumMod val="50000"/>
                            </a:schemeClr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0.745</a:t>
                      </a:r>
                      <a:endParaRPr lang="zh-CN" altLang="en-US" sz="2000" dirty="0">
                        <a:solidFill>
                          <a:schemeClr val="bg1">
                            <a:lumMod val="50000"/>
                          </a:schemeClr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46817845"/>
                  </a:ext>
                </a:extLst>
              </a:tr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solidFill>
                            <a:srgbClr val="99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eXtreme</a:t>
                      </a:r>
                      <a:r>
                        <a:rPr lang="en-US" altLang="zh-CN" sz="2000" b="1" dirty="0">
                          <a:solidFill>
                            <a:srgbClr val="99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 Gradient Boosting</a:t>
                      </a:r>
                      <a:endParaRPr lang="zh-CN" altLang="en-US" sz="2000" b="1" dirty="0">
                        <a:solidFill>
                          <a:srgbClr val="99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99FFFF"/>
                          </a:solidFill>
                          <a:latin typeface="Calibri" panose="020F0502020204030204" pitchFamily="34" charset="0"/>
                          <a:cs typeface="Calibri" panose="020F0502020204030204" pitchFamily="34" charset="0"/>
                        </a:rPr>
                        <a:t>0.746</a:t>
                      </a:r>
                      <a:endParaRPr lang="zh-CN" altLang="en-US" sz="2000" b="1" dirty="0">
                        <a:solidFill>
                          <a:srgbClr val="99FFFF"/>
                        </a:solidFill>
                        <a:latin typeface="Calibri" panose="020F0502020204030204" pitchFamily="34" charset="0"/>
                        <a:cs typeface="Calibri" panose="020F0502020204030204" pitchFamily="34" charset="0"/>
                      </a:endParaRPr>
                    </a:p>
                  </a:txBody>
                  <a:tcPr anchor="ctr"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832318790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60657191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>
            <a:extLst>
              <a:ext uri="{FF2B5EF4-FFF2-40B4-BE49-F238E27FC236}">
                <a16:creationId xmlns:a16="http://schemas.microsoft.com/office/drawing/2014/main" id="{12AD1E94-24E0-4B87-BEF1-93A87183A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t="7431" r="8504" b="7315"/>
          <a:stretch/>
        </p:blipFill>
        <p:spPr>
          <a:xfrm>
            <a:off x="2004619" y="681416"/>
            <a:ext cx="8182762" cy="5503172"/>
          </a:xfrm>
          <a:prstGeom prst="roundRect">
            <a:avLst>
              <a:gd name="adj" fmla="val 4491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7" name="日期占位符 1">
            <a:extLst>
              <a:ext uri="{FF2B5EF4-FFF2-40B4-BE49-F238E27FC236}">
                <a16:creationId xmlns:a16="http://schemas.microsoft.com/office/drawing/2014/main" id="{073C4E9B-5E97-4FB4-8AB2-6EDCC9A1040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3794F67D-776F-4AB0-887D-4CBE4F60741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CF76EEB5-809F-4715-9086-E7EBE3CC280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31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TextBox 10">
            <a:extLst>
              <a:ext uri="{FF2B5EF4-FFF2-40B4-BE49-F238E27FC236}">
                <a16:creationId xmlns:a16="http://schemas.microsoft.com/office/drawing/2014/main" id="{DB716139-F3F6-4111-84C1-44DA95BC6674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/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73603442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/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pic>
        <p:nvPicPr>
          <p:cNvPr id="11" name="图片 10">
            <a:extLst>
              <a:ext uri="{FF2B5EF4-FFF2-40B4-BE49-F238E27FC236}">
                <a16:creationId xmlns:a16="http://schemas.microsoft.com/office/drawing/2014/main" id="{12AD1E94-24E0-4B87-BEF1-93A87183A35F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6986" t="7431" r="8504" b="7315"/>
          <a:stretch/>
        </p:blipFill>
        <p:spPr>
          <a:xfrm>
            <a:off x="2004619" y="681416"/>
            <a:ext cx="8182762" cy="5503172"/>
          </a:xfrm>
          <a:prstGeom prst="roundRect">
            <a:avLst>
              <a:gd name="adj" fmla="val 4697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1026" name="Picture 2" descr="https://timgsa.baidu.com/timg?image&amp;quality=80&amp;size=b9999_10000&amp;sec=1564736624822&amp;di=1c11a790b75ee36114c1d7336ddfa31c&amp;imgtype=0&amp;src=http%3A%2F%2Fimg.xinxic.com%2Fimg%2F3cfc23a1797aab27.jpg">
            <a:extLst>
              <a:ext uri="{FF2B5EF4-FFF2-40B4-BE49-F238E27FC236}">
                <a16:creationId xmlns:a16="http://schemas.microsoft.com/office/drawing/2014/main" id="{505294E6-E96F-4B07-AEBF-D4B500D9CE14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 rot="1260406">
            <a:off x="4219993" y="2039364"/>
            <a:ext cx="3752014" cy="277927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8" name="日期占位符 1">
            <a:extLst>
              <a:ext uri="{FF2B5EF4-FFF2-40B4-BE49-F238E27FC236}">
                <a16:creationId xmlns:a16="http://schemas.microsoft.com/office/drawing/2014/main" id="{01476156-D083-4895-9CAB-9FD0CED2DCC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476FEF23-DF94-4322-89A6-BC92F873047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6B7FD5EB-05D1-4173-8D29-1D07A8C2987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32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209987531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内容占位符 6">
            <a:extLst>
              <a:ext uri="{FF2B5EF4-FFF2-40B4-BE49-F238E27FC236}">
                <a16:creationId xmlns:a16="http://schemas.microsoft.com/office/drawing/2014/main" id="{0756956D-597E-4AD3-868B-0FA27A3315F8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700500733"/>
              </p:ext>
            </p:extLst>
          </p:nvPr>
        </p:nvGraphicFramePr>
        <p:xfrm>
          <a:off x="587076" y="1899610"/>
          <a:ext cx="5508924" cy="2798445"/>
        </p:xfrm>
        <a:graphic>
          <a:graphicData uri="http://schemas.openxmlformats.org/drawingml/2006/table">
            <a:tbl>
              <a:tblPr firstRow="1" bandRow="1"/>
              <a:tblGrid>
                <a:gridCol w="2376257">
                  <a:extLst>
                    <a:ext uri="{9D8B030D-6E8A-4147-A177-3AD203B41FA5}">
                      <a16:colId xmlns:a16="http://schemas.microsoft.com/office/drawing/2014/main" val="2965326212"/>
                    </a:ext>
                  </a:extLst>
                </a:gridCol>
                <a:gridCol w="1490134">
                  <a:extLst>
                    <a:ext uri="{9D8B030D-6E8A-4147-A177-3AD203B41FA5}">
                      <a16:colId xmlns:a16="http://schemas.microsoft.com/office/drawing/2014/main" val="1894149397"/>
                    </a:ext>
                  </a:extLst>
                </a:gridCol>
                <a:gridCol w="1642533">
                  <a:extLst>
                    <a:ext uri="{9D8B030D-6E8A-4147-A177-3AD203B41FA5}">
                      <a16:colId xmlns:a16="http://schemas.microsoft.com/office/drawing/2014/main" val="4016865592"/>
                    </a:ext>
                  </a:extLst>
                </a:gridCol>
              </a:tblGrid>
              <a:tr h="532365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Model Name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</a:t>
                      </a:r>
                      <a:r>
                        <a:rPr lang="en-US" altLang="zh-CN" sz="2400" baseline="30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2 </a:t>
                      </a:r>
                      <a:r>
                        <a:rPr lang="en-US" altLang="zh-CN" sz="2400" baseline="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Score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4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Prediction</a:t>
                      </a:r>
                      <a:endParaRPr lang="zh-CN" altLang="en-US" sz="24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69246651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Random Forest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0.705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￥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1798.06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4198086418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Artificial Neural Network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0.712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￥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1820.95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1341461463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Gradient Boosting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0.745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￥</a:t>
                      </a: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1882.24</a:t>
                      </a:r>
                      <a:endParaRPr lang="zh-CN" altLang="en-US" sz="200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646817845"/>
                  </a:ext>
                </a:extLst>
              </a:tr>
              <a:tr h="432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b="1" dirty="0" err="1">
                          <a:solidFill>
                            <a:srgbClr val="99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eXtreme</a:t>
                      </a:r>
                      <a:r>
                        <a:rPr lang="en-US" altLang="zh-CN" sz="2000" b="1" dirty="0">
                          <a:solidFill>
                            <a:srgbClr val="99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 Gradient Boosting</a:t>
                      </a:r>
                      <a:endParaRPr lang="zh-CN" altLang="en-US" sz="2000" b="1" dirty="0">
                        <a:solidFill>
                          <a:srgbClr val="99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b="1" dirty="0">
                          <a:solidFill>
                            <a:srgbClr val="99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0.746</a:t>
                      </a:r>
                      <a:endParaRPr lang="zh-CN" altLang="en-US" sz="2000" b="1" dirty="0">
                        <a:solidFill>
                          <a:srgbClr val="99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zh-CN" altLang="en-US" sz="2000" b="1" dirty="0">
                          <a:solidFill>
                            <a:srgbClr val="99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￥</a:t>
                      </a:r>
                      <a:r>
                        <a:rPr lang="en-US" altLang="zh-CN" sz="2000" b="1" dirty="0">
                          <a:solidFill>
                            <a:srgbClr val="99FFFF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1887.61</a:t>
                      </a:r>
                      <a:endParaRPr lang="zh-CN" altLang="en-US" sz="2000" b="1" dirty="0">
                        <a:solidFill>
                          <a:srgbClr val="99FFFF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noFill/>
                      <a:prstDash val="solid"/>
                      <a:round/>
                      <a:headEnd type="none" w="med" len="med"/>
                      <a:tailEnd type="none" w="med" len="med"/>
                    </a:lnB>
                    <a:lnTlToBr w="12700" cmpd="sng">
                      <a:noFill/>
                      <a:prstDash val="solid"/>
                    </a:lnTlToBr>
                    <a:lnBlToTr w="12700" cmpd="sng">
                      <a:noFill/>
                      <a:prstDash val="solid"/>
                    </a:lnBlToTr>
                  </a:tcPr>
                </a:tc>
                <a:extLst>
                  <a:ext uri="{0D108BD9-81ED-4DB2-BD59-A6C34878D82A}">
                    <a16:rowId xmlns:a16="http://schemas.microsoft.com/office/drawing/2014/main" val="3832318790"/>
                  </a:ext>
                </a:extLst>
              </a:tr>
            </a:tbl>
          </a:graphicData>
        </a:graphic>
      </p:graphicFrame>
      <p:pic>
        <p:nvPicPr>
          <p:cNvPr id="8" name="图片 7">
            <a:extLst>
              <a:ext uri="{FF2B5EF4-FFF2-40B4-BE49-F238E27FC236}">
                <a16:creationId xmlns:a16="http://schemas.microsoft.com/office/drawing/2014/main" id="{1196EA84-1A2E-40D9-B9CD-52FFDD47562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67460" y="483427"/>
            <a:ext cx="5013847" cy="5891146"/>
          </a:xfrm>
          <a:prstGeom prst="rect">
            <a:avLst/>
          </a:prstGeom>
        </p:spPr>
      </p:pic>
      <p:sp>
        <p:nvSpPr>
          <p:cNvPr id="21" name="矩形: 圆角 20">
            <a:extLst>
              <a:ext uri="{FF2B5EF4-FFF2-40B4-BE49-F238E27FC236}">
                <a16:creationId xmlns:a16="http://schemas.microsoft.com/office/drawing/2014/main" id="{3B53EE8A-87BC-41CC-9C73-4F03D8B3749E}"/>
              </a:ext>
            </a:extLst>
          </p:cNvPr>
          <p:cNvSpPr/>
          <p:nvPr/>
        </p:nvSpPr>
        <p:spPr>
          <a:xfrm>
            <a:off x="6757339" y="654757"/>
            <a:ext cx="4689594" cy="5548488"/>
          </a:xfrm>
          <a:prstGeom prst="roundRect">
            <a:avLst>
              <a:gd name="adj" fmla="val 3631"/>
            </a:avLst>
          </a:prstGeom>
          <a:solidFill>
            <a:srgbClr val="FFFFFF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FFEFF08F-BFBB-4A30-BCA6-49A170991F0A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/>
          <a:stretch/>
        </p:blipFill>
        <p:spPr>
          <a:xfrm>
            <a:off x="6788277" y="3878110"/>
            <a:ext cx="2667186" cy="1800000"/>
          </a:xfrm>
          <a:prstGeom prst="rect">
            <a:avLst/>
          </a:prstGeom>
        </p:spPr>
      </p:pic>
      <p:pic>
        <p:nvPicPr>
          <p:cNvPr id="11" name="图片 10">
            <a:extLst>
              <a:ext uri="{FF2B5EF4-FFF2-40B4-BE49-F238E27FC236}">
                <a16:creationId xmlns:a16="http://schemas.microsoft.com/office/drawing/2014/main" id="{E65ADCF2-3395-4022-9915-BF06ED7F369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147"/>
          <a:stretch/>
        </p:blipFill>
        <p:spPr>
          <a:xfrm>
            <a:off x="6788278" y="1987289"/>
            <a:ext cx="2667186" cy="1800000"/>
          </a:xfrm>
          <a:prstGeom prst="rect">
            <a:avLst/>
          </a:prstGeom>
        </p:spPr>
      </p:pic>
      <p:pic>
        <p:nvPicPr>
          <p:cNvPr id="13" name="图片 12">
            <a:extLst>
              <a:ext uri="{FF2B5EF4-FFF2-40B4-BE49-F238E27FC236}">
                <a16:creationId xmlns:a16="http://schemas.microsoft.com/office/drawing/2014/main" id="{4CE283DC-5812-45F2-97B9-A1271514B73C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4726"/>
          <a:stretch/>
        </p:blipFill>
        <p:spPr>
          <a:xfrm>
            <a:off x="9455463" y="2642502"/>
            <a:ext cx="1959082" cy="736638"/>
          </a:xfrm>
          <a:prstGeom prst="rect">
            <a:avLst/>
          </a:prstGeom>
        </p:spPr>
      </p:pic>
      <p:pic>
        <p:nvPicPr>
          <p:cNvPr id="15" name="图片 14">
            <a:extLst>
              <a:ext uri="{FF2B5EF4-FFF2-40B4-BE49-F238E27FC236}">
                <a16:creationId xmlns:a16="http://schemas.microsoft.com/office/drawing/2014/main" id="{021BBF5D-999C-4DC9-9F4D-DA920AFC58B0}"/>
              </a:ext>
            </a:extLst>
          </p:cNvPr>
          <p:cNvPicPr>
            <a:picLocks noChangeAspect="1"/>
          </p:cNvPicPr>
          <p:nvPr/>
        </p:nvPicPr>
        <p:blipFill rotWithShape="1">
          <a:blip r:embed="rId6">
            <a:extLst>
              <a:ext uri="{BEBA8EAE-BF5A-486C-A8C5-ECC9F3942E4B}">
                <a14:imgProps xmlns:a14="http://schemas.microsoft.com/office/drawing/2010/main">
                  <a14:imgLayer r:embed="rId7">
                    <a14:imgEffect>
                      <a14:saturation sat="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6788278" y="705296"/>
            <a:ext cx="4449812" cy="1101374"/>
          </a:xfrm>
          <a:prstGeom prst="rect">
            <a:avLst/>
          </a:prstGeom>
        </p:spPr>
      </p:pic>
      <p:pic>
        <p:nvPicPr>
          <p:cNvPr id="17" name="图片 16">
            <a:extLst>
              <a:ext uri="{FF2B5EF4-FFF2-40B4-BE49-F238E27FC236}">
                <a16:creationId xmlns:a16="http://schemas.microsoft.com/office/drawing/2014/main" id="{1D31FD2F-C097-4D9F-B2CE-C5671C512783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19407" r="11341"/>
          <a:stretch/>
        </p:blipFill>
        <p:spPr>
          <a:xfrm>
            <a:off x="9544756" y="3874247"/>
            <a:ext cx="1869789" cy="1800000"/>
          </a:xfrm>
          <a:prstGeom prst="rect">
            <a:avLst/>
          </a:prstGeom>
        </p:spPr>
      </p:pic>
      <p:sp>
        <p:nvSpPr>
          <p:cNvPr id="16" name="日期占位符 1">
            <a:extLst>
              <a:ext uri="{FF2B5EF4-FFF2-40B4-BE49-F238E27FC236}">
                <a16:creationId xmlns:a16="http://schemas.microsoft.com/office/drawing/2014/main" id="{0D2B06F8-00B1-4FA5-B0F9-8BE65CADE5EA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8" name="页脚占位符 2">
            <a:extLst>
              <a:ext uri="{FF2B5EF4-FFF2-40B4-BE49-F238E27FC236}">
                <a16:creationId xmlns:a16="http://schemas.microsoft.com/office/drawing/2014/main" id="{4CCBEF37-506B-4E2F-841D-D5720A741869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9" name="灯片编号占位符 3">
            <a:extLst>
              <a:ext uri="{FF2B5EF4-FFF2-40B4-BE49-F238E27FC236}">
                <a16:creationId xmlns:a16="http://schemas.microsoft.com/office/drawing/2014/main" id="{117C157D-7998-413C-BACB-3D764DDCCF4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33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TextBox 10">
            <a:extLst>
              <a:ext uri="{FF2B5EF4-FFF2-40B4-BE49-F238E27FC236}">
                <a16:creationId xmlns:a16="http://schemas.microsoft.com/office/drawing/2014/main" id="{7D96035B-F226-4B9C-9801-068128B658A8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/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cxnSp>
        <p:nvCxnSpPr>
          <p:cNvPr id="23" name="直接连接符 22">
            <a:extLst>
              <a:ext uri="{FF2B5EF4-FFF2-40B4-BE49-F238E27FC236}">
                <a16:creationId xmlns:a16="http://schemas.microsoft.com/office/drawing/2014/main" id="{EE187451-65FA-4853-B629-63F25112D9E9}"/>
              </a:ext>
            </a:extLst>
          </p:cNvPr>
          <p:cNvCxnSpPr/>
          <p:nvPr/>
        </p:nvCxnSpPr>
        <p:spPr>
          <a:xfrm>
            <a:off x="8658578" y="6095999"/>
            <a:ext cx="1066800" cy="0"/>
          </a:xfrm>
          <a:prstGeom prst="line">
            <a:avLst/>
          </a:prstGeom>
          <a:ln w="38100"/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891114138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3A12FF6-1147-4D23-924A-2EF4402BC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5234" t="7431" r="8504" b="7315"/>
          <a:stretch/>
        </p:blipFill>
        <p:spPr>
          <a:xfrm>
            <a:off x="1490967" y="509654"/>
            <a:ext cx="8873734" cy="5846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FB1DD060-5AFA-4449-9D7A-C7B14EBBA72F}"/>
              </a:ext>
            </a:extLst>
          </p:cNvPr>
          <p:cNvSpPr txBox="1"/>
          <p:nvPr/>
        </p:nvSpPr>
        <p:spPr>
          <a:xfrm>
            <a:off x="4879759" y="1340528"/>
            <a:ext cx="243248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600" b="1" dirty="0">
                <a:latin typeface="Arial" panose="020B0604020202020204" pitchFamily="34" charset="0"/>
                <a:cs typeface="Arial" panose="020B0604020202020204" pitchFamily="34" charset="0"/>
              </a:rPr>
              <a:t>XGBoost</a:t>
            </a:r>
            <a:endParaRPr lang="zh-CN" altLang="en-US" sz="3600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日期占位符 1">
            <a:extLst>
              <a:ext uri="{FF2B5EF4-FFF2-40B4-BE49-F238E27FC236}">
                <a16:creationId xmlns:a16="http://schemas.microsoft.com/office/drawing/2014/main" id="{7D7069E7-F28C-4DB7-A790-636D70CAF0AD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页脚占位符 2">
            <a:extLst>
              <a:ext uri="{FF2B5EF4-FFF2-40B4-BE49-F238E27FC236}">
                <a16:creationId xmlns:a16="http://schemas.microsoft.com/office/drawing/2014/main" id="{D7F43792-C241-4CB8-A235-5D3035BD89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灯片编号占位符 3">
            <a:extLst>
              <a:ext uri="{FF2B5EF4-FFF2-40B4-BE49-F238E27FC236}">
                <a16:creationId xmlns:a16="http://schemas.microsoft.com/office/drawing/2014/main" id="{BB5DFE03-3EC4-41EA-BE7D-5E2592C71CD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34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TextBox 10">
            <a:extLst>
              <a:ext uri="{FF2B5EF4-FFF2-40B4-BE49-F238E27FC236}">
                <a16:creationId xmlns:a16="http://schemas.microsoft.com/office/drawing/2014/main" id="{E29BCD0A-7FB7-422D-8D4A-9B0C93B02D00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/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278468015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7" name="图片 16">
            <a:extLst>
              <a:ext uri="{FF2B5EF4-FFF2-40B4-BE49-F238E27FC236}">
                <a16:creationId xmlns:a16="http://schemas.microsoft.com/office/drawing/2014/main" id="{93A12FF6-1147-4D23-924A-2EF4402BCA01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sharpenSoften amount="-100000"/>
                    </a14:imgEffect>
                    <a14:imgEffect>
                      <a14:brightnessContrast bright="-16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5234" t="7431" r="8504" b="7315"/>
          <a:stretch/>
        </p:blipFill>
        <p:spPr>
          <a:xfrm>
            <a:off x="1490967" y="509654"/>
            <a:ext cx="8873734" cy="5846696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pic>
        <p:nvPicPr>
          <p:cNvPr id="7" name="图片 6">
            <a:extLst>
              <a:ext uri="{FF2B5EF4-FFF2-40B4-BE49-F238E27FC236}">
                <a16:creationId xmlns:a16="http://schemas.microsoft.com/office/drawing/2014/main" id="{44FB3600-4770-4352-B41C-6E64496B1FD2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73025" t="7431" r="8504" b="7315"/>
          <a:stretch/>
        </p:blipFill>
        <p:spPr>
          <a:xfrm>
            <a:off x="8464582" y="501650"/>
            <a:ext cx="1900119" cy="5846696"/>
          </a:xfrm>
          <a:prstGeom prst="rect">
            <a:avLst/>
          </a:prstGeom>
        </p:spPr>
      </p:pic>
      <p:pic>
        <p:nvPicPr>
          <p:cNvPr id="8" name="图片 7">
            <a:extLst>
              <a:ext uri="{FF2B5EF4-FFF2-40B4-BE49-F238E27FC236}">
                <a16:creationId xmlns:a16="http://schemas.microsoft.com/office/drawing/2014/main" id="{7E9A0A33-3AA7-412F-9AFD-3BFCF2C7A4C1}"/>
              </a:ext>
            </a:extLst>
          </p:cNvPr>
          <p:cNvPicPr>
            <a:picLocks noChangeAspect="1"/>
          </p:cNvPicPr>
          <p:nvPr/>
        </p:nvPicPr>
        <p:blipFill rotWithShape="1"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911" t="13434" r="10037" b="18433"/>
          <a:stretch/>
        </p:blipFill>
        <p:spPr>
          <a:xfrm>
            <a:off x="2209800" y="1149161"/>
            <a:ext cx="5133922" cy="4567681"/>
          </a:xfrm>
          <a:prstGeom prst="rect">
            <a:avLst/>
          </a:prstGeom>
          <a:solidFill>
            <a:srgbClr val="FFFFFF">
              <a:shade val="85000"/>
            </a:srgbClr>
          </a:solidFill>
          <a:ln w="190500" cap="rnd">
            <a:solidFill>
              <a:srgbClr val="FFFFFF"/>
            </a:solidFill>
          </a:ln>
          <a:effectLst>
            <a:outerShdw blurRad="50000" algn="tl" rotWithShape="0">
              <a:srgbClr val="000000">
                <a:alpha val="41000"/>
              </a:srgbClr>
            </a:outerShdw>
          </a:effectLst>
          <a:scene3d>
            <a:camera prst="orthographicFront"/>
            <a:lightRig rig="twoPt" dir="t">
              <a:rot lat="0" lon="0" rev="7800000"/>
            </a:lightRig>
          </a:scene3d>
          <a:sp3d contourW="6350">
            <a:bevelT w="50800" h="16510"/>
            <a:contourClr>
              <a:srgbClr val="C0C0C0"/>
            </a:contourClr>
          </a:sp3d>
        </p:spPr>
      </p:pic>
      <p:sp>
        <p:nvSpPr>
          <p:cNvPr id="9" name="箭头: 右 8">
            <a:extLst>
              <a:ext uri="{FF2B5EF4-FFF2-40B4-BE49-F238E27FC236}">
                <a16:creationId xmlns:a16="http://schemas.microsoft.com/office/drawing/2014/main" id="{FB0491E5-B2FC-41FB-B408-E468DFD771D8}"/>
              </a:ext>
            </a:extLst>
          </p:cNvPr>
          <p:cNvSpPr/>
          <p:nvPr/>
        </p:nvSpPr>
        <p:spPr>
          <a:xfrm rot="12831735">
            <a:off x="7551281" y="4347364"/>
            <a:ext cx="1492363" cy="463318"/>
          </a:xfrm>
          <a:prstGeom prst="rightArrow">
            <a:avLst>
              <a:gd name="adj1" fmla="val 41555"/>
              <a:gd name="adj2" fmla="val 51045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sp>
        <p:nvSpPr>
          <p:cNvPr id="10" name="日期占位符 1">
            <a:extLst>
              <a:ext uri="{FF2B5EF4-FFF2-40B4-BE49-F238E27FC236}">
                <a16:creationId xmlns:a16="http://schemas.microsoft.com/office/drawing/2014/main" id="{4A2E15D1-70B3-42CB-BE03-70443E3BBF04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1" name="页脚占位符 2">
            <a:extLst>
              <a:ext uri="{FF2B5EF4-FFF2-40B4-BE49-F238E27FC236}">
                <a16:creationId xmlns:a16="http://schemas.microsoft.com/office/drawing/2014/main" id="{1A827900-0C3F-4F2C-91B0-AAA02C1CF37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2" name="灯片编号占位符 3">
            <a:extLst>
              <a:ext uri="{FF2B5EF4-FFF2-40B4-BE49-F238E27FC236}">
                <a16:creationId xmlns:a16="http://schemas.microsoft.com/office/drawing/2014/main" id="{E4308228-2EFA-4274-AAB3-F23C48FBA170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35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TextBox 10">
            <a:extLst>
              <a:ext uri="{FF2B5EF4-FFF2-40B4-BE49-F238E27FC236}">
                <a16:creationId xmlns:a16="http://schemas.microsoft.com/office/drawing/2014/main" id="{D5698DF5-2468-4572-B869-8B697DE7E9F4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/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43465580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4" name="标题 13">
            <a:extLst>
              <a:ext uri="{FF2B5EF4-FFF2-40B4-BE49-F238E27FC236}">
                <a16:creationId xmlns:a16="http://schemas.microsoft.com/office/drawing/2014/main" id="{15D06604-6D7A-4494-8C11-AA9F7C8727C6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Error Analysis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8" name="内容占位符 7">
            <a:extLst>
              <a:ext uri="{FF2B5EF4-FFF2-40B4-BE49-F238E27FC236}">
                <a16:creationId xmlns:a16="http://schemas.microsoft.com/office/drawing/2014/main" id="{95CB7262-2D6B-485C-8FCD-9DD4A1BF3038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88817" y="1449231"/>
            <a:ext cx="11114559" cy="4727732"/>
          </a:xfrm>
        </p:spPr>
        <p:txBody>
          <a:bodyPr/>
          <a:lstStyle/>
          <a:p>
            <a:pPr marL="342900" indent="-342900"/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Expensive listings have </a:t>
            </a:r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less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data compared to inexpensive listings</a:t>
            </a:r>
          </a:p>
          <a:p>
            <a:pPr marL="342900" indent="-342900"/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900" indent="-342900"/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pPr marL="342000" indent="-342000"/>
            <a:r>
              <a:rPr lang="en-US" altLang="zh-C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Feature isn’t everything for</a:t>
            </a:r>
            <a:r>
              <a:rPr lang="zh-CN" alt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price.</a:t>
            </a:r>
            <a:r>
              <a:rPr lang="zh-CN" altLang="en-US" b="1" dirty="0">
                <a:solidFill>
                  <a:srgbClr val="FFC000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endParaRPr lang="en-US" altLang="zh-CN" b="1" dirty="0">
              <a:solidFill>
                <a:srgbClr val="FFC000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2D77D749-7893-4FE2-9491-DBA3785E772F}"/>
              </a:ext>
            </a:extLst>
          </p:cNvPr>
          <p:cNvSpPr txBox="1"/>
          <p:nvPr/>
        </p:nvSpPr>
        <p:spPr>
          <a:xfrm>
            <a:off x="1257111" y="5662289"/>
            <a:ext cx="121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￥</a:t>
            </a:r>
            <a:r>
              <a:rPr lang="en-US" altLang="zh-CN" sz="2400" b="1" dirty="0">
                <a:solidFill>
                  <a:schemeClr val="bg1"/>
                </a:solidFill>
              </a:rPr>
              <a:t>200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sp>
        <p:nvSpPr>
          <p:cNvPr id="13" name="文本框 12">
            <a:extLst>
              <a:ext uri="{FF2B5EF4-FFF2-40B4-BE49-F238E27FC236}">
                <a16:creationId xmlns:a16="http://schemas.microsoft.com/office/drawing/2014/main" id="{066ACC16-E13C-43E4-966C-0FF19F350534}"/>
              </a:ext>
            </a:extLst>
          </p:cNvPr>
          <p:cNvSpPr txBox="1"/>
          <p:nvPr/>
        </p:nvSpPr>
        <p:spPr>
          <a:xfrm>
            <a:off x="5995650" y="5662290"/>
            <a:ext cx="12131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zh-CN" altLang="en-US" sz="2400" b="1" dirty="0">
                <a:solidFill>
                  <a:schemeClr val="bg1"/>
                </a:solidFill>
              </a:rPr>
              <a:t>￥</a:t>
            </a:r>
            <a:r>
              <a:rPr lang="en-US" altLang="zh-CN" sz="2400" b="1" dirty="0">
                <a:solidFill>
                  <a:schemeClr val="bg1"/>
                </a:solidFill>
              </a:rPr>
              <a:t>2348</a:t>
            </a:r>
            <a:endParaRPr lang="zh-CN" altLang="en-US" sz="2400" b="1" dirty="0">
              <a:solidFill>
                <a:schemeClr val="bg1"/>
              </a:solidFill>
            </a:endParaRPr>
          </a:p>
        </p:txBody>
      </p:sp>
      <p:pic>
        <p:nvPicPr>
          <p:cNvPr id="7" name="图片 6">
            <a:extLst>
              <a:ext uri="{FF2B5EF4-FFF2-40B4-BE49-F238E27FC236}">
                <a16:creationId xmlns:a16="http://schemas.microsoft.com/office/drawing/2014/main" id="{7F533E53-D825-4094-80BA-A12E71997FB6}"/>
              </a:ext>
            </a:extLst>
          </p:cNvPr>
          <p:cNvPicPr>
            <a:picLocks noChangeAspect="1"/>
          </p:cNvPicPr>
          <p:nvPr/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/>
        </p:blipFill>
        <p:spPr>
          <a:xfrm>
            <a:off x="2568667" y="4143955"/>
            <a:ext cx="2721988" cy="1980000"/>
          </a:xfrm>
          <a:prstGeom prst="rect">
            <a:avLst/>
          </a:prstGeom>
        </p:spPr>
      </p:pic>
      <p:pic>
        <p:nvPicPr>
          <p:cNvPr id="19" name="图片 18">
            <a:extLst>
              <a:ext uri="{FF2B5EF4-FFF2-40B4-BE49-F238E27FC236}">
                <a16:creationId xmlns:a16="http://schemas.microsoft.com/office/drawing/2014/main" id="{47B6ACC9-9032-49E8-B7B2-7E8DF8C20AED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75519" y="4143955"/>
            <a:ext cx="2764691" cy="1980000"/>
          </a:xfrm>
          <a:prstGeom prst="rect">
            <a:avLst/>
          </a:prstGeom>
        </p:spPr>
      </p:pic>
      <p:sp>
        <p:nvSpPr>
          <p:cNvPr id="3" name="文本框 2">
            <a:extLst>
              <a:ext uri="{FF2B5EF4-FFF2-40B4-BE49-F238E27FC236}">
                <a16:creationId xmlns:a16="http://schemas.microsoft.com/office/drawing/2014/main" id="{C6030852-0C12-4111-A8C4-250E203B6190}"/>
              </a:ext>
            </a:extLst>
          </p:cNvPr>
          <p:cNvSpPr txBox="1"/>
          <p:nvPr/>
        </p:nvSpPr>
        <p:spPr>
          <a:xfrm rot="19714380">
            <a:off x="3006908" y="4771456"/>
            <a:ext cx="20633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atin typeface="Aharoni" panose="02010803020104030203" pitchFamily="2" charset="-79"/>
                <a:cs typeface="Aharoni" panose="02010803020104030203" pitchFamily="2" charset="-79"/>
              </a:rPr>
              <a:t>One Bed</a:t>
            </a:r>
            <a:endParaRPr lang="zh-CN" altLang="en-US" sz="3600" dirty="0"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sp>
        <p:nvSpPr>
          <p:cNvPr id="16" name="文本框 15">
            <a:extLst>
              <a:ext uri="{FF2B5EF4-FFF2-40B4-BE49-F238E27FC236}">
                <a16:creationId xmlns:a16="http://schemas.microsoft.com/office/drawing/2014/main" id="{86AB0992-EA5B-4BF7-9D06-961BC23CE5D8}"/>
              </a:ext>
            </a:extLst>
          </p:cNvPr>
          <p:cNvSpPr txBox="1"/>
          <p:nvPr/>
        </p:nvSpPr>
        <p:spPr>
          <a:xfrm rot="19714380">
            <a:off x="7726173" y="4852047"/>
            <a:ext cx="2063385" cy="646331"/>
          </a:xfrm>
          <a:prstGeom prst="rect">
            <a:avLst/>
          </a:prstGeom>
          <a:noFill/>
          <a:ln>
            <a:noFill/>
          </a:ln>
        </p:spPr>
        <p:txBody>
          <a:bodyPr wrap="none" rtlCol="0">
            <a:spAutoFit/>
          </a:bodyPr>
          <a:lstStyle/>
          <a:p>
            <a:r>
              <a:rPr lang="en-US" altLang="zh-CN" sz="3600" dirty="0">
                <a:ln>
                  <a:solidFill>
                    <a:schemeClr val="tx1"/>
                  </a:solidFill>
                </a:ln>
                <a:solidFill>
                  <a:schemeClr val="accent4">
                    <a:lumMod val="40000"/>
                    <a:lumOff val="60000"/>
                  </a:schemeClr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One Bed</a:t>
            </a:r>
            <a:endParaRPr lang="zh-CN" altLang="en-US" sz="3600" dirty="0">
              <a:ln>
                <a:solidFill>
                  <a:schemeClr val="tx1"/>
                </a:solidFill>
              </a:ln>
              <a:solidFill>
                <a:schemeClr val="accent4">
                  <a:lumMod val="40000"/>
                  <a:lumOff val="60000"/>
                </a:schemeClr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18" name="图片 17">
            <a:extLst>
              <a:ext uri="{FF2B5EF4-FFF2-40B4-BE49-F238E27FC236}">
                <a16:creationId xmlns:a16="http://schemas.microsoft.com/office/drawing/2014/main" id="{2290A3D7-36E3-4528-81A1-DFBCE2D51F23}"/>
              </a:ext>
            </a:extLst>
          </p:cNvPr>
          <p:cNvPicPr>
            <a:picLocks noChangeAspect="1"/>
          </p:cNvPicPr>
          <p:nvPr/>
        </p:nvPicPr>
        <p:blipFill rotWithShape="1"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2948" t="13155" r="2763" b="33056"/>
          <a:stretch/>
        </p:blipFill>
        <p:spPr>
          <a:xfrm>
            <a:off x="1648905" y="2167290"/>
            <a:ext cx="8894190" cy="1093510"/>
          </a:xfrm>
          <a:prstGeom prst="rect">
            <a:avLst/>
          </a:prstGeom>
        </p:spPr>
      </p:pic>
      <p:sp>
        <p:nvSpPr>
          <p:cNvPr id="17" name="日期占位符 1">
            <a:extLst>
              <a:ext uri="{FF2B5EF4-FFF2-40B4-BE49-F238E27FC236}">
                <a16:creationId xmlns:a16="http://schemas.microsoft.com/office/drawing/2014/main" id="{D8B34496-710A-4766-90B0-CA2C71A66CC2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0" name="页脚占位符 2">
            <a:extLst>
              <a:ext uri="{FF2B5EF4-FFF2-40B4-BE49-F238E27FC236}">
                <a16:creationId xmlns:a16="http://schemas.microsoft.com/office/drawing/2014/main" id="{BD7AD2AB-105A-4B5F-AB7D-117C131B96E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1" name="灯片编号占位符 3">
            <a:extLst>
              <a:ext uri="{FF2B5EF4-FFF2-40B4-BE49-F238E27FC236}">
                <a16:creationId xmlns:a16="http://schemas.microsoft.com/office/drawing/2014/main" id="{43D13C12-CF66-422E-A08E-630785D99C4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36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22" name="TextBox 10">
            <a:extLst>
              <a:ext uri="{FF2B5EF4-FFF2-40B4-BE49-F238E27FC236}">
                <a16:creationId xmlns:a16="http://schemas.microsoft.com/office/drawing/2014/main" id="{5538E14B-F505-4226-AAC3-BB511D39C336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/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20045945"/>
      </p:ext>
    </p:extLst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箭头: 下弧形 29">
            <a:extLst>
              <a:ext uri="{FF2B5EF4-FFF2-40B4-BE49-F238E27FC236}">
                <a16:creationId xmlns:a16="http://schemas.microsoft.com/office/drawing/2014/main" id="{7BE7BB79-C32F-4584-95FC-8BDB708A033D}"/>
              </a:ext>
            </a:extLst>
          </p:cNvPr>
          <p:cNvSpPr/>
          <p:nvPr/>
        </p:nvSpPr>
        <p:spPr>
          <a:xfrm rot="1367891">
            <a:off x="3704204" y="4445099"/>
            <a:ext cx="3926316" cy="1425468"/>
          </a:xfrm>
          <a:prstGeom prst="curvedUpArrow">
            <a:avLst>
              <a:gd name="adj1" fmla="val 25000"/>
              <a:gd name="adj2" fmla="val 60645"/>
              <a:gd name="adj3" fmla="val 2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D29F585E-53DB-4C7F-AEDF-9A93F4392E4E}"/>
              </a:ext>
            </a:extLst>
          </p:cNvPr>
          <p:cNvSpPr/>
          <p:nvPr/>
        </p:nvSpPr>
        <p:spPr>
          <a:xfrm>
            <a:off x="8706304" y="1216151"/>
            <a:ext cx="2848356" cy="1549435"/>
          </a:xfrm>
          <a:prstGeom prst="wedgeRoundRectCallout">
            <a:avLst>
              <a:gd name="adj1" fmla="val -53738"/>
              <a:gd name="adj2" fmla="val 74971"/>
              <a:gd name="adj3" fmla="val 1666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The Best Price is </a:t>
            </a:r>
            <a:r>
              <a:rPr lang="zh-CN" altLang="en-US" b="1" dirty="0">
                <a:solidFill>
                  <a:schemeClr val="bg1"/>
                </a:solidFill>
                <a:latin typeface="Bebas Neue" panose="020B0606020202050201" pitchFamily="34" charset="0"/>
              </a:rPr>
              <a:t>￥</a:t>
            </a:r>
            <a:r>
              <a:rPr lang="en-US" altLang="zh-CN" b="1" dirty="0">
                <a:solidFill>
                  <a:schemeClr val="bg1"/>
                </a:solidFill>
                <a:latin typeface="Bebas Neue" panose="020B0606020202050201" pitchFamily="34" charset="0"/>
              </a:rPr>
              <a:t>800</a:t>
            </a:r>
            <a:endParaRPr lang="en-US" altLang="zh-CN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63C468-BEB9-4B15-8D0C-9D5273C860B4}"/>
              </a:ext>
            </a:extLst>
          </p:cNvPr>
          <p:cNvSpPr txBox="1"/>
          <p:nvPr/>
        </p:nvSpPr>
        <p:spPr>
          <a:xfrm>
            <a:off x="6218007" y="4445261"/>
            <a:ext cx="293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Intelligent Machine</a:t>
            </a:r>
            <a:endParaRPr lang="zh-CN" altLang="en-US" sz="2400" b="1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29C11E-7CD5-46E0-AC92-9EDEE738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77" y="3448357"/>
            <a:ext cx="1155242" cy="11552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ACEAD0A-8DC2-425C-8683-5EC26540DEC5}"/>
              </a:ext>
            </a:extLst>
          </p:cNvPr>
          <p:cNvSpPr txBox="1"/>
          <p:nvPr/>
        </p:nvSpPr>
        <p:spPr>
          <a:xfrm>
            <a:off x="436419" y="4676094"/>
            <a:ext cx="268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Bebas Neue" panose="020B0606020202050201" pitchFamily="34" charset="0"/>
              </a:rPr>
              <a:t>Landlord Mr. Lazy</a:t>
            </a:r>
            <a:endParaRPr lang="zh-CN" altLang="en-US" sz="2400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4D7A28D9-6BE1-4C1C-AA7E-56F7AD9A4031}"/>
              </a:ext>
            </a:extLst>
          </p:cNvPr>
          <p:cNvSpPr/>
          <p:nvPr/>
        </p:nvSpPr>
        <p:spPr>
          <a:xfrm>
            <a:off x="2365918" y="1216151"/>
            <a:ext cx="3459404" cy="2013482"/>
          </a:xfrm>
          <a:prstGeom prst="wedgeRoundRectCallout">
            <a:avLst>
              <a:gd name="adj1" fmla="val -53646"/>
              <a:gd name="adj2" fmla="val 79278"/>
              <a:gd name="adj3" fmla="val 1666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77BAF86-0A01-4C84-A964-685D0B8DC9A4}"/>
              </a:ext>
            </a:extLst>
          </p:cNvPr>
          <p:cNvGrpSpPr/>
          <p:nvPr/>
        </p:nvGrpSpPr>
        <p:grpSpPr>
          <a:xfrm>
            <a:off x="3711055" y="1528030"/>
            <a:ext cx="2147868" cy="1389723"/>
            <a:chOff x="3537504" y="1316605"/>
            <a:chExt cx="2147868" cy="138972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6D58E5E-6743-49FE-82A5-FF87D4DE7AFB}"/>
                </a:ext>
              </a:extLst>
            </p:cNvPr>
            <p:cNvSpPr txBox="1"/>
            <p:nvPr/>
          </p:nvSpPr>
          <p:spPr>
            <a:xfrm>
              <a:off x="3540131" y="1316605"/>
              <a:ext cx="20091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Giant Rooms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350FD4B-68B0-483A-932F-91D9FDC68427}"/>
                </a:ext>
              </a:extLst>
            </p:cNvPr>
            <p:cNvSpPr txBox="1"/>
            <p:nvPr/>
          </p:nvSpPr>
          <p:spPr>
            <a:xfrm>
              <a:off x="3537504" y="1806202"/>
              <a:ext cx="2147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Swimming Pool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F5C528-B4DD-4F70-8924-A402F8757B86}"/>
                </a:ext>
              </a:extLst>
            </p:cNvPr>
            <p:cNvSpPr txBox="1"/>
            <p:nvPr/>
          </p:nvSpPr>
          <p:spPr>
            <a:xfrm>
              <a:off x="3537504" y="2306218"/>
              <a:ext cx="1239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 TVs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97EEEA76-AB1B-4AD1-8A00-42E76DE45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087" y="2765584"/>
            <a:ext cx="2087097" cy="163837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59A9653-5DD8-4476-B1CA-FA067DF7E95C}"/>
              </a:ext>
            </a:extLst>
          </p:cNvPr>
          <p:cNvGrpSpPr/>
          <p:nvPr/>
        </p:nvGrpSpPr>
        <p:grpSpPr>
          <a:xfrm>
            <a:off x="2524792" y="1665664"/>
            <a:ext cx="1175703" cy="1175703"/>
            <a:chOff x="2317906" y="1434670"/>
            <a:chExt cx="1175703" cy="117570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FDF879D-41B7-456D-A8B6-E6DCF1B6A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906" y="1434670"/>
              <a:ext cx="1175703" cy="117570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7FFC95-7347-4D3E-B539-90612E987CEA}"/>
                </a:ext>
              </a:extLst>
            </p:cNvPr>
            <p:cNvSpPr txBox="1"/>
            <p:nvPr/>
          </p:nvSpPr>
          <p:spPr>
            <a:xfrm>
              <a:off x="2578599" y="1832034"/>
              <a:ext cx="654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豪宅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8124E985-9A5B-4FC4-99EA-23644EF795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0" r="100000">
                        <a14:foregroundMark x1="46094" y1="46944" x2="46094" y2="46944"/>
                        <a14:foregroundMark x1="51094" y1="47222" x2="51094" y2="47222"/>
                        <a14:foregroundMark x1="50156" y1="31667" x2="50156" y2="31667"/>
                        <a14:foregroundMark x1="56094" y1="46111" x2="56094" y2="46111"/>
                        <a14:foregroundMark x1="67344" y1="43333" x2="67344" y2="43333"/>
                        <a14:foregroundMark x1="78125" y1="45000" x2="78594" y2="42500"/>
                        <a14:foregroundMark x1="95156" y1="42778" x2="95156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05" t="11511" r="-773" b="15513"/>
          <a:stretch/>
        </p:blipFill>
        <p:spPr>
          <a:xfrm>
            <a:off x="8890163" y="1540078"/>
            <a:ext cx="1445053" cy="585106"/>
          </a:xfrm>
          <a:prstGeom prst="rect">
            <a:avLst/>
          </a:prstGeom>
        </p:spPr>
      </p:pic>
      <p:graphicFrame>
        <p:nvGraphicFramePr>
          <p:cNvPr id="27" name="表格 26">
            <a:extLst>
              <a:ext uri="{FF2B5EF4-FFF2-40B4-BE49-F238E27FC236}">
                <a16:creationId xmlns:a16="http://schemas.microsoft.com/office/drawing/2014/main" id="{05034F32-B504-4F39-B9A3-C9DE207A521D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4228508082"/>
              </p:ext>
            </p:extLst>
          </p:nvPr>
        </p:nvGraphicFramePr>
        <p:xfrm>
          <a:off x="9216148" y="3506084"/>
          <a:ext cx="2317547" cy="468000"/>
        </p:xfrm>
        <a:graphic>
          <a:graphicData uri="http://schemas.openxmlformats.org/drawingml/2006/table">
            <a:tbl>
              <a:tblPr firstRow="1" bandRow="1">
                <a:tableStyleId>{2D5ABB26-0587-4C30-8999-92F81FD0307C}</a:tableStyleId>
              </a:tblPr>
              <a:tblGrid>
                <a:gridCol w="1371274">
                  <a:extLst>
                    <a:ext uri="{9D8B030D-6E8A-4147-A177-3AD203B41FA5}">
                      <a16:colId xmlns:a16="http://schemas.microsoft.com/office/drawing/2014/main" val="1399852443"/>
                    </a:ext>
                  </a:extLst>
                </a:gridCol>
                <a:gridCol w="946273">
                  <a:extLst>
                    <a:ext uri="{9D8B030D-6E8A-4147-A177-3AD203B41FA5}">
                      <a16:colId xmlns:a16="http://schemas.microsoft.com/office/drawing/2014/main" val="1235722665"/>
                    </a:ext>
                  </a:extLst>
                </a:gridCol>
              </a:tblGrid>
              <a:tr h="468000"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XGBoost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US" altLang="zh-CN" sz="2000" dirty="0">
                          <a:solidFill>
                            <a:schemeClr val="bg1"/>
                          </a:solidFill>
                          <a:latin typeface="Arial" panose="020B0604020202020204" pitchFamily="34" charset="0"/>
                          <a:cs typeface="Arial" panose="020B0604020202020204" pitchFamily="34" charset="0"/>
                        </a:rPr>
                        <a:t>0.746</a:t>
                      </a:r>
                      <a:endParaRPr lang="zh-CN" altLang="en-US" sz="2000" b="0" dirty="0">
                        <a:solidFill>
                          <a:schemeClr val="bg1"/>
                        </a:solidFill>
                        <a:latin typeface="Arial" panose="020B0604020202020204" pitchFamily="34" charset="0"/>
                        <a:cs typeface="Arial" panose="020B0604020202020204" pitchFamily="34" charset="0"/>
                      </a:endParaRPr>
                    </a:p>
                  </a:txBody>
                  <a:tcPr anchor="ctr">
                    <a:lnL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L>
                    <a:lnR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R>
                    <a:lnT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lnB w="12700" cap="flat" cmpd="sng" algn="ctr">
                      <a:solidFill>
                        <a:schemeClr val="bg1">
                          <a:lumMod val="75000"/>
                        </a:schemeClr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</a:tcPr>
                </a:tc>
                <a:extLst>
                  <a:ext uri="{0D108BD9-81ED-4DB2-BD59-A6C34878D82A}">
                    <a16:rowId xmlns:a16="http://schemas.microsoft.com/office/drawing/2014/main" val="1808202129"/>
                  </a:ext>
                </a:extLst>
              </a:tr>
            </a:tbl>
          </a:graphicData>
        </a:graphic>
      </p:graphicFrame>
      <p:pic>
        <p:nvPicPr>
          <p:cNvPr id="28" name="内容占位符 25">
            <a:extLst>
              <a:ext uri="{FF2B5EF4-FFF2-40B4-BE49-F238E27FC236}">
                <a16:creationId xmlns:a16="http://schemas.microsoft.com/office/drawing/2014/main" id="{C76E8AFB-6278-482D-844B-60CC88BE7CA0}"/>
              </a:ext>
            </a:extLst>
          </p:cNvPr>
          <p:cNvPicPr>
            <a:picLocks noChangeAspect="1"/>
          </p:cNvPicPr>
          <p:nvPr/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608529" y="1538145"/>
            <a:ext cx="644325" cy="585106"/>
          </a:xfrm>
          <a:prstGeom prst="rect">
            <a:avLst/>
          </a:prstGeom>
        </p:spPr>
      </p:pic>
      <p:pic>
        <p:nvPicPr>
          <p:cNvPr id="31" name="图片 30">
            <a:extLst>
              <a:ext uri="{FF2B5EF4-FFF2-40B4-BE49-F238E27FC236}">
                <a16:creationId xmlns:a16="http://schemas.microsoft.com/office/drawing/2014/main" id="{94C94DB7-4495-4AE6-A6BF-DDD412CAA4B3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58758" y="3552993"/>
            <a:ext cx="801172" cy="801172"/>
          </a:xfrm>
          <a:prstGeom prst="rect">
            <a:avLst/>
          </a:prstGeom>
        </p:spPr>
      </p:pic>
      <p:sp>
        <p:nvSpPr>
          <p:cNvPr id="32" name="日期占位符 1">
            <a:extLst>
              <a:ext uri="{FF2B5EF4-FFF2-40B4-BE49-F238E27FC236}">
                <a16:creationId xmlns:a16="http://schemas.microsoft.com/office/drawing/2014/main" id="{69270AED-7009-4684-B434-A52F28D35FA7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页脚占位符 2">
            <a:extLst>
              <a:ext uri="{FF2B5EF4-FFF2-40B4-BE49-F238E27FC236}">
                <a16:creationId xmlns:a16="http://schemas.microsoft.com/office/drawing/2014/main" id="{FB084DA9-634D-4438-86A9-51ADCFDF7A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灯片编号占位符 3">
            <a:extLst>
              <a:ext uri="{FF2B5EF4-FFF2-40B4-BE49-F238E27FC236}">
                <a16:creationId xmlns:a16="http://schemas.microsoft.com/office/drawing/2014/main" id="{40B3F227-8957-4A49-8F85-3C610AC28F9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37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5" name="TextBox 10">
            <a:extLst>
              <a:ext uri="{FF2B5EF4-FFF2-40B4-BE49-F238E27FC236}">
                <a16:creationId xmlns:a16="http://schemas.microsoft.com/office/drawing/2014/main" id="{7E43F92F-E572-40FE-B362-99BFA83ABC98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/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2" name="文本框 1">
            <a:extLst>
              <a:ext uri="{FF2B5EF4-FFF2-40B4-BE49-F238E27FC236}">
                <a16:creationId xmlns:a16="http://schemas.microsoft.com/office/drawing/2014/main" id="{809BF7FA-CFB6-4A3C-8DB4-FC396BD5D06B}"/>
              </a:ext>
            </a:extLst>
          </p:cNvPr>
          <p:cNvSpPr txBox="1"/>
          <p:nvPr/>
        </p:nvSpPr>
        <p:spPr>
          <a:xfrm>
            <a:off x="237541" y="634701"/>
            <a:ext cx="3085537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32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To Wrap Up,</a:t>
            </a:r>
            <a:endParaRPr lang="zh-CN" altLang="en-US" sz="3200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96497237"/>
      </p:ext>
    </p:extLst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F9003-297E-4BC7-9893-3BC847EF8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8317" y="2889000"/>
            <a:ext cx="4435366" cy="1080000"/>
          </a:xfrm>
        </p:spPr>
        <p:txBody>
          <a:bodyPr>
            <a:normAutofit/>
          </a:bodyPr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71459310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5" name="图片 4">
            <a:extLst>
              <a:ext uri="{FF2B5EF4-FFF2-40B4-BE49-F238E27FC236}">
                <a16:creationId xmlns:a16="http://schemas.microsoft.com/office/drawing/2014/main" id="{6A5DDEF4-AEE1-46CE-9708-FDBE56498602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artisticGlowDiffused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-460699"/>
            <a:ext cx="12192002" cy="8126768"/>
          </a:xfrm>
          <a:prstGeom prst="rect">
            <a:avLst/>
          </a:prstGeom>
        </p:spPr>
      </p:pic>
      <p:sp>
        <p:nvSpPr>
          <p:cNvPr id="2" name="标题 1">
            <a:extLst>
              <a:ext uri="{FF2B5EF4-FFF2-40B4-BE49-F238E27FC236}">
                <a16:creationId xmlns:a16="http://schemas.microsoft.com/office/drawing/2014/main" id="{AF1F9003-297E-4BC7-9893-3BC847EF8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3878317" y="985406"/>
            <a:ext cx="4435366" cy="1897790"/>
          </a:xfrm>
        </p:spPr>
        <p:txBody>
          <a:bodyPr>
            <a:normAutofit fontScale="90000"/>
          </a:bodyPr>
          <a:lstStyle/>
          <a:p>
            <a:pPr>
              <a:lnSpc>
                <a:spcPct val="110000"/>
              </a:lnSpc>
            </a:pP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Thank you!</a:t>
            </a:r>
            <a:b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</a:br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AI HUB</a:t>
            </a:r>
            <a:endParaRPr lang="zh-CN" altLang="en-US" b="1" dirty="0"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31E8D7FD-0AC9-41A0-B750-9E81A2D6F779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98826" y="2074901"/>
            <a:ext cx="683172" cy="683172"/>
          </a:xfrm>
          <a:prstGeom prst="rect">
            <a:avLst/>
          </a:prstGeom>
        </p:spPr>
      </p:pic>
      <p:pic>
        <p:nvPicPr>
          <p:cNvPr id="6" name="图片 5">
            <a:extLst>
              <a:ext uri="{FF2B5EF4-FFF2-40B4-BE49-F238E27FC236}">
                <a16:creationId xmlns:a16="http://schemas.microsoft.com/office/drawing/2014/main" id="{4E356A63-F43C-425F-803B-A7F3CED2B8B2}"/>
              </a:ext>
            </a:extLst>
          </p:cNvPr>
          <p:cNvPicPr>
            <a:picLocks noChangeAspect="1"/>
          </p:cNvPicPr>
          <p:nvPr/>
        </p:nvPicPr>
        <p:blipFill>
          <a:blip r:embed="rId5">
            <a:biLevel thresh="75000"/>
            <a:extLst>
              <a:ext uri="{BEBA8EAE-BF5A-486C-A8C5-ECC9F3942E4B}">
                <a14:imgProps xmlns:a14="http://schemas.microsoft.com/office/drawing/2010/main">
                  <a14:imgLayer r:embed="rId6">
                    <a14:imgEffect>
                      <a14:brightnessContrast bright="-40000" contrast="-4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24845" y="382025"/>
            <a:ext cx="2505621" cy="25011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6988153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pic>
        <p:nvPicPr>
          <p:cNvPr id="17" name="内容占位符 16">
            <a:extLst>
              <a:ext uri="{FF2B5EF4-FFF2-40B4-BE49-F238E27FC236}">
                <a16:creationId xmlns:a16="http://schemas.microsoft.com/office/drawing/2014/main" id="{FB3C8724-31AC-49C1-A1D3-2D3FF8AE6564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 rotWithShape="1"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t="5060"/>
          <a:stretch/>
        </p:blipFill>
        <p:spPr>
          <a:xfrm>
            <a:off x="1856021" y="1270000"/>
            <a:ext cx="8479958" cy="4714489"/>
          </a:xfrm>
          <a:prstGeom prst="roundRect">
            <a:avLst>
              <a:gd name="adj" fmla="val 8594"/>
            </a:avLst>
          </a:prstGeom>
          <a:solidFill>
            <a:srgbClr val="FFFFFF">
              <a:shade val="85000"/>
            </a:srgbClr>
          </a:solidFill>
          <a:ln>
            <a:noFill/>
          </a:ln>
          <a:effectLst>
            <a:reflection blurRad="12700" stA="38000" endPos="28000" dist="5000" dir="5400000" sy="-100000" algn="bl" rotWithShape="0"/>
          </a:effectLst>
        </p:spPr>
      </p:pic>
      <p:sp>
        <p:nvSpPr>
          <p:cNvPr id="2" name="日期占位符 1">
            <a:extLst>
              <a:ext uri="{FF2B5EF4-FFF2-40B4-BE49-F238E27FC236}">
                <a16:creationId xmlns:a16="http://schemas.microsoft.com/office/drawing/2014/main" id="{48AA5AE2-C244-4A2A-8701-2923BAC5FA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" name="页脚占位符 2">
            <a:extLst>
              <a:ext uri="{FF2B5EF4-FFF2-40B4-BE49-F238E27FC236}">
                <a16:creationId xmlns:a16="http://schemas.microsoft.com/office/drawing/2014/main" id="{6F6F7E37-791D-480F-A1AD-04221DD5F53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4" name="灯片编号占位符 3">
            <a:extLst>
              <a:ext uri="{FF2B5EF4-FFF2-40B4-BE49-F238E27FC236}">
                <a16:creationId xmlns:a16="http://schemas.microsoft.com/office/drawing/2014/main" id="{82453378-3246-4377-91FD-89CB49DFF181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4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5" name="文本框 4">
            <a:extLst>
              <a:ext uri="{FF2B5EF4-FFF2-40B4-BE49-F238E27FC236}">
                <a16:creationId xmlns:a16="http://schemas.microsoft.com/office/drawing/2014/main" id="{59AE22E4-F8ED-4422-8D4F-61B722D3BDF5}"/>
              </a:ext>
            </a:extLst>
          </p:cNvPr>
          <p:cNvSpPr txBox="1"/>
          <p:nvPr/>
        </p:nvSpPr>
        <p:spPr>
          <a:xfrm>
            <a:off x="2100567" y="679916"/>
            <a:ext cx="799086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ctr"/>
            <a:r>
              <a:rPr lang="en-US" altLang="zh-CN" b="1" dirty="0">
                <a:solidFill>
                  <a:schemeClr val="bg1"/>
                </a:solidFill>
                <a:latin typeface="Times New Roman" panose="02020603050405020304" pitchFamily="18" charset="0"/>
                <a:cs typeface="Times New Roman" panose="02020603050405020304" pitchFamily="18" charset="0"/>
              </a:rPr>
              <a:t>Accumulative number of listings year by year since 2010 in Airbnb Beijing</a:t>
            </a:r>
            <a:endParaRPr lang="zh-CN" altLang="en-US" b="1" dirty="0">
              <a:solidFill>
                <a:schemeClr val="bg1"/>
              </a:solidFill>
              <a:latin typeface="Times New Roman" panose="02020603050405020304" pitchFamily="18" charset="0"/>
              <a:cs typeface="Times New Roman" panose="02020603050405020304" pitchFamily="18" charset="0"/>
            </a:endParaRPr>
          </a:p>
        </p:txBody>
      </p:sp>
      <p:sp>
        <p:nvSpPr>
          <p:cNvPr id="7" name="矩形 6">
            <a:extLst>
              <a:ext uri="{FF2B5EF4-FFF2-40B4-BE49-F238E27FC236}">
                <a16:creationId xmlns:a16="http://schemas.microsoft.com/office/drawing/2014/main" id="{8708A6C2-162F-4AB3-822A-BD3B2961E4AD}"/>
              </a:ext>
            </a:extLst>
          </p:cNvPr>
          <p:cNvSpPr/>
          <p:nvPr/>
        </p:nvSpPr>
        <p:spPr>
          <a:xfrm>
            <a:off x="3399958" y="1464175"/>
            <a:ext cx="2292757" cy="995480"/>
          </a:xfrm>
          <a:prstGeom prst="rect">
            <a:avLst/>
          </a:prstGeom>
          <a:ln>
            <a:solidFill>
              <a:schemeClr val="bg1"/>
            </a:solidFill>
          </a:ln>
        </p:spPr>
        <p:style>
          <a:lnRef idx="2">
            <a:schemeClr val="accent1"/>
          </a:lnRef>
          <a:fillRef idx="1">
            <a:schemeClr val="lt1"/>
          </a:fillRef>
          <a:effectRef idx="0">
            <a:schemeClr val="accent1"/>
          </a:effectRef>
          <a:fontRef idx="minor">
            <a:schemeClr val="dk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pic>
        <p:nvPicPr>
          <p:cNvPr id="8" name="图片 7">
            <a:extLst>
              <a:ext uri="{FF2B5EF4-FFF2-40B4-BE49-F238E27FC236}">
                <a16:creationId xmlns:a16="http://schemas.microsoft.com/office/drawing/2014/main" id="{A8E5C7C4-EE4D-40C5-A6C9-FD8FF33BA93E}"/>
              </a:ext>
            </a:extLst>
          </p:cNvPr>
          <p:cNvPicPr>
            <a:picLocks noChangeAspect="1"/>
          </p:cNvPicPr>
          <p:nvPr/>
        </p:nvPicPr>
        <p:blipFill rotWithShape="1">
          <a:blip r:embed="rId3">
            <a:extLst>
              <a:ext uri="{BEBA8EAE-BF5A-486C-A8C5-ECC9F3942E4B}">
                <a14:imgProps xmlns:a14="http://schemas.microsoft.com/office/drawing/2010/main">
                  <a14:imgLayer r:embed="rId4">
                    <a14:imgEffect>
                      <a14:backgroundRemoval t="10000" b="90000" l="0" r="100000">
                        <a14:foregroundMark x1="46094" y1="46944" x2="46094" y2="46944"/>
                        <a14:foregroundMark x1="51094" y1="47222" x2="51094" y2="47222"/>
                        <a14:foregroundMark x1="50156" y1="31667" x2="50156" y2="31667"/>
                        <a14:foregroundMark x1="56094" y1="46111" x2="56094" y2="46111"/>
                        <a14:foregroundMark x1="67344" y1="43333" x2="67344" y2="43333"/>
                        <a14:foregroundMark x1="78125" y1="45000" x2="78594" y2="42500"/>
                        <a14:foregroundMark x1="95156" y1="42778" x2="95156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05" t="11511" r="-773" b="15513"/>
          <a:stretch/>
        </p:blipFill>
        <p:spPr>
          <a:xfrm>
            <a:off x="3486305" y="1537897"/>
            <a:ext cx="2120062" cy="858419"/>
          </a:xfrm>
          <a:prstGeom prst="rect">
            <a:avLst/>
          </a:prstGeom>
        </p:spPr>
      </p:pic>
      <p:sp>
        <p:nvSpPr>
          <p:cNvPr id="9" name="文本框 8">
            <a:extLst>
              <a:ext uri="{FF2B5EF4-FFF2-40B4-BE49-F238E27FC236}">
                <a16:creationId xmlns:a16="http://schemas.microsoft.com/office/drawing/2014/main" id="{DD6FA466-2082-4DF4-B305-2840BA009993}"/>
              </a:ext>
            </a:extLst>
          </p:cNvPr>
          <p:cNvSpPr txBox="1"/>
          <p:nvPr/>
        </p:nvSpPr>
        <p:spPr>
          <a:xfrm>
            <a:off x="4158552" y="2004703"/>
            <a:ext cx="112776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dirty="0">
                <a:solidFill>
                  <a:srgbClr val="FF7674"/>
                </a:solidFill>
                <a:latin typeface="NEW ACADEMY" panose="02000800000000000000" pitchFamily="2" charset="0"/>
              </a:rPr>
              <a:t>Beijing</a:t>
            </a:r>
            <a:endParaRPr lang="zh-CN" altLang="en-US" dirty="0">
              <a:solidFill>
                <a:srgbClr val="FF7674"/>
              </a:solidFill>
              <a:latin typeface="NEW ACADEMY" panose="02000800000000000000" pitchFamily="2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80983089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>
            <a:extLst>
              <a:ext uri="{FF2B5EF4-FFF2-40B4-BE49-F238E27FC236}">
                <a16:creationId xmlns:a16="http://schemas.microsoft.com/office/drawing/2014/main" id="{AF1F9003-297E-4BC7-9893-3BC847EF83F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4861391" y="2889000"/>
            <a:ext cx="2469218" cy="1080000"/>
          </a:xfrm>
        </p:spPr>
        <p:txBody>
          <a:bodyPr>
            <a:normAutofit/>
          </a:bodyPr>
          <a:lstStyle/>
          <a:p>
            <a:pPr algn="l"/>
            <a:r>
              <a:rPr lang="en-US" altLang="zh-CN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Q &amp; A</a:t>
            </a:r>
            <a:endParaRPr lang="zh-CN" altLang="en-US" b="1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pic>
        <p:nvPicPr>
          <p:cNvPr id="4" name="图片 3">
            <a:extLst>
              <a:ext uri="{FF2B5EF4-FFF2-40B4-BE49-F238E27FC236}">
                <a16:creationId xmlns:a16="http://schemas.microsoft.com/office/drawing/2014/main" id="{D241DAAC-9416-4CDB-A2FD-0963CF8A7B3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 contras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78517" y="2360433"/>
            <a:ext cx="2137133" cy="21371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36009764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图片 6">
            <a:extLst>
              <a:ext uri="{FF2B5EF4-FFF2-40B4-BE49-F238E27FC236}">
                <a16:creationId xmlns:a16="http://schemas.microsoft.com/office/drawing/2014/main" id="{563D9A41-3249-4E28-8031-4088FE30C9BD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37" y="777661"/>
            <a:ext cx="8909126" cy="5181705"/>
          </a:xfrm>
          <a:prstGeom prst="rect">
            <a:avLst/>
          </a:prstGeom>
        </p:spPr>
      </p:pic>
      <p:pic>
        <p:nvPicPr>
          <p:cNvPr id="12" name="图片 11">
            <a:extLst>
              <a:ext uri="{FF2B5EF4-FFF2-40B4-BE49-F238E27FC236}">
                <a16:creationId xmlns:a16="http://schemas.microsoft.com/office/drawing/2014/main" id="{F96739DD-78D3-422D-896B-9789A72B2EEB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10761" b="3927"/>
          <a:stretch/>
        </p:blipFill>
        <p:spPr>
          <a:xfrm>
            <a:off x="2794000" y="1110827"/>
            <a:ext cx="6702213" cy="4287519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97A1F220-7172-4517-8FB4-CBF30F1B39F4}"/>
              </a:ext>
            </a:extLst>
          </p:cNvPr>
          <p:cNvSpPr/>
          <p:nvPr/>
        </p:nvSpPr>
        <p:spPr>
          <a:xfrm>
            <a:off x="7791294" y="4499004"/>
            <a:ext cx="1768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2012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dobe Gothic Std B" panose="020B0800000000000000" pitchFamily="34" charset="-128"/>
            </a:endParaRPr>
          </a:p>
        </p:txBody>
      </p:sp>
      <p:sp>
        <p:nvSpPr>
          <p:cNvPr id="9" name="日期占位符 1">
            <a:extLst>
              <a:ext uri="{FF2B5EF4-FFF2-40B4-BE49-F238E27FC236}">
                <a16:creationId xmlns:a16="http://schemas.microsoft.com/office/drawing/2014/main" id="{345F978F-AE10-4683-920D-D4E4BBA79A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0" name="页脚占位符 2">
            <a:extLst>
              <a:ext uri="{FF2B5EF4-FFF2-40B4-BE49-F238E27FC236}">
                <a16:creationId xmlns:a16="http://schemas.microsoft.com/office/drawing/2014/main" id="{2FB272DC-B26B-4789-99D9-AF3BC2A24EA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灯片编号占位符 3">
            <a:extLst>
              <a:ext uri="{FF2B5EF4-FFF2-40B4-BE49-F238E27FC236}">
                <a16:creationId xmlns:a16="http://schemas.microsoft.com/office/drawing/2014/main" id="{56F6E79F-5C12-4F46-909C-1A771B8FA01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5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TextBox 10">
            <a:extLst>
              <a:ext uri="{FF2B5EF4-FFF2-40B4-BE49-F238E27FC236}">
                <a16:creationId xmlns:a16="http://schemas.microsoft.com/office/drawing/2014/main" id="{42D9A056-EA31-4CA7-B3DE-B31E7409D743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0274504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图片 8">
            <a:extLst>
              <a:ext uri="{FF2B5EF4-FFF2-40B4-BE49-F238E27FC236}">
                <a16:creationId xmlns:a16="http://schemas.microsoft.com/office/drawing/2014/main" id="{36C59D6A-E6DF-43E2-8B6B-628A9E78F95B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1437" y="777661"/>
            <a:ext cx="8909126" cy="5181705"/>
          </a:xfrm>
          <a:prstGeom prst="rect">
            <a:avLst/>
          </a:prstGeom>
        </p:spPr>
      </p:pic>
      <p:pic>
        <p:nvPicPr>
          <p:cNvPr id="10" name="图片 9">
            <a:extLst>
              <a:ext uri="{FF2B5EF4-FFF2-40B4-BE49-F238E27FC236}">
                <a16:creationId xmlns:a16="http://schemas.microsoft.com/office/drawing/2014/main" id="{7BF00455-56DA-4E1C-83D7-A62EEC88CEE2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l="364" t="11618" r="3276" b="5489"/>
          <a:stretch/>
        </p:blipFill>
        <p:spPr>
          <a:xfrm>
            <a:off x="2791010" y="1110826"/>
            <a:ext cx="6703510" cy="4287801"/>
          </a:xfrm>
          <a:prstGeom prst="rect">
            <a:avLst/>
          </a:prstGeom>
        </p:spPr>
      </p:pic>
      <p:sp>
        <p:nvSpPr>
          <p:cNvPr id="11" name="矩形 10">
            <a:extLst>
              <a:ext uri="{FF2B5EF4-FFF2-40B4-BE49-F238E27FC236}">
                <a16:creationId xmlns:a16="http://schemas.microsoft.com/office/drawing/2014/main" id="{0782659E-6078-4355-9AA9-CEA1A680440D}"/>
              </a:ext>
            </a:extLst>
          </p:cNvPr>
          <p:cNvSpPr/>
          <p:nvPr/>
        </p:nvSpPr>
        <p:spPr>
          <a:xfrm>
            <a:off x="7791294" y="4499004"/>
            <a:ext cx="1768434" cy="923330"/>
          </a:xfrm>
          <a:prstGeom prst="rect">
            <a:avLst/>
          </a:prstGeom>
          <a:noFill/>
        </p:spPr>
        <p:txBody>
          <a:bodyPr wrap="none" lIns="91440" tIns="45720" rIns="91440" bIns="45720">
            <a:spAutoFit/>
          </a:bodyPr>
          <a:lstStyle/>
          <a:p>
            <a:pPr algn="ctr"/>
            <a:r>
              <a:rPr lang="en-US" altLang="zh-CN" sz="5400" b="0" cap="none" spc="0" dirty="0">
                <a:ln w="0"/>
                <a:gradFill>
                  <a:gsLst>
                    <a:gs pos="0">
                      <a:schemeClr val="accent5">
                        <a:lumMod val="50000"/>
                      </a:schemeClr>
                    </a:gs>
                    <a:gs pos="50000">
                      <a:schemeClr val="accent5"/>
                    </a:gs>
                    <a:gs pos="100000">
                      <a:schemeClr val="accent5">
                        <a:lumMod val="60000"/>
                        <a:lumOff val="40000"/>
                      </a:schemeClr>
                    </a:gs>
                  </a:gsLst>
                  <a:lin ang="5400000"/>
                </a:gradFill>
                <a:effectLst>
                  <a:reflection blurRad="6350" stA="53000" endA="300" endPos="35500" dir="5400000" sy="-90000" algn="bl" rotWithShape="0"/>
                </a:effectLst>
                <a:latin typeface="Adobe Gothic Std B" panose="020B0800000000000000" pitchFamily="34" charset="-128"/>
                <a:ea typeface="Adobe Gothic Std B" panose="020B0800000000000000" pitchFamily="34" charset="-128"/>
              </a:rPr>
              <a:t>2019</a:t>
            </a:r>
            <a:endParaRPr lang="zh-CN" altLang="en-US" sz="5400" b="0" cap="none" spc="0" dirty="0">
              <a:ln w="0"/>
              <a:gradFill>
                <a:gsLst>
                  <a:gs pos="0">
                    <a:schemeClr val="accent5">
                      <a:lumMod val="50000"/>
                    </a:schemeClr>
                  </a:gs>
                  <a:gs pos="50000">
                    <a:schemeClr val="accent5"/>
                  </a:gs>
                  <a:gs pos="100000">
                    <a:schemeClr val="accent5">
                      <a:lumMod val="60000"/>
                      <a:lumOff val="40000"/>
                    </a:schemeClr>
                  </a:gs>
                </a:gsLst>
                <a:lin ang="5400000"/>
              </a:gradFill>
              <a:effectLst>
                <a:reflection blurRad="6350" stA="53000" endA="300" endPos="35500" dir="5400000" sy="-90000" algn="bl" rotWithShape="0"/>
              </a:effectLst>
              <a:latin typeface="Adobe Gothic Std B" panose="020B0800000000000000" pitchFamily="34" charset="-128"/>
            </a:endParaRPr>
          </a:p>
        </p:txBody>
      </p:sp>
      <p:sp>
        <p:nvSpPr>
          <p:cNvPr id="12" name="日期占位符 1">
            <a:extLst>
              <a:ext uri="{FF2B5EF4-FFF2-40B4-BE49-F238E27FC236}">
                <a16:creationId xmlns:a16="http://schemas.microsoft.com/office/drawing/2014/main" id="{B7D957CD-6196-4C4D-A174-509F76EE8286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3" name="页脚占位符 2">
            <a:extLst>
              <a:ext uri="{FF2B5EF4-FFF2-40B4-BE49-F238E27FC236}">
                <a16:creationId xmlns:a16="http://schemas.microsoft.com/office/drawing/2014/main" id="{1738F5C9-88FF-4F7C-B39F-76ECCC07C58C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灯片编号占位符 3">
            <a:extLst>
              <a:ext uri="{FF2B5EF4-FFF2-40B4-BE49-F238E27FC236}">
                <a16:creationId xmlns:a16="http://schemas.microsoft.com/office/drawing/2014/main" id="{49B844C3-ACA0-49C6-AA15-92A75120C86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6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TextBox 10">
            <a:extLst>
              <a:ext uri="{FF2B5EF4-FFF2-40B4-BE49-F238E27FC236}">
                <a16:creationId xmlns:a16="http://schemas.microsoft.com/office/drawing/2014/main" id="{33AA00E5-7368-4869-A9D4-43EF23B9D409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64817759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" name="箭头: 下弧形 29">
            <a:extLst>
              <a:ext uri="{FF2B5EF4-FFF2-40B4-BE49-F238E27FC236}">
                <a16:creationId xmlns:a16="http://schemas.microsoft.com/office/drawing/2014/main" id="{7BE7BB79-C32F-4584-95FC-8BDB708A033D}"/>
              </a:ext>
            </a:extLst>
          </p:cNvPr>
          <p:cNvSpPr/>
          <p:nvPr/>
        </p:nvSpPr>
        <p:spPr>
          <a:xfrm rot="1367891">
            <a:off x="3704204" y="4445099"/>
            <a:ext cx="3926316" cy="1425468"/>
          </a:xfrm>
          <a:prstGeom prst="curvedUpArrow">
            <a:avLst>
              <a:gd name="adj1" fmla="val 25000"/>
              <a:gd name="adj2" fmla="val 60645"/>
              <a:gd name="adj3" fmla="val 25000"/>
            </a:avLst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>
              <a:solidFill>
                <a:schemeClr val="tx1"/>
              </a:solidFill>
            </a:endParaRPr>
          </a:p>
        </p:txBody>
      </p:sp>
      <p:sp>
        <p:nvSpPr>
          <p:cNvPr id="10" name="对话气泡: 圆角矩形 9">
            <a:extLst>
              <a:ext uri="{FF2B5EF4-FFF2-40B4-BE49-F238E27FC236}">
                <a16:creationId xmlns:a16="http://schemas.microsoft.com/office/drawing/2014/main" id="{D29F585E-53DB-4C7F-AEDF-9A93F4392E4E}"/>
              </a:ext>
            </a:extLst>
          </p:cNvPr>
          <p:cNvSpPr/>
          <p:nvPr/>
        </p:nvSpPr>
        <p:spPr>
          <a:xfrm>
            <a:off x="8706304" y="1216151"/>
            <a:ext cx="2848356" cy="1549435"/>
          </a:xfrm>
          <a:prstGeom prst="wedgeRoundRectCallout">
            <a:avLst>
              <a:gd name="adj1" fmla="val -53738"/>
              <a:gd name="adj2" fmla="val 74971"/>
              <a:gd name="adj3" fmla="val 1666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endParaRPr lang="en-US" altLang="zh-CN" b="1" dirty="0">
              <a:latin typeface="Arial" panose="020B0604020202020204" pitchFamily="34" charset="0"/>
              <a:cs typeface="Arial" panose="020B0604020202020204" pitchFamily="34" charset="0"/>
            </a:endParaRPr>
          </a:p>
          <a:p>
            <a:r>
              <a:rPr lang="en-US" altLang="zh-CN" b="1" dirty="0">
                <a:latin typeface="Arial" panose="020B0604020202020204" pitchFamily="34" charset="0"/>
                <a:cs typeface="Arial" panose="020B0604020202020204" pitchFamily="34" charset="0"/>
              </a:rPr>
              <a:t>The Best Price is</a:t>
            </a:r>
          </a:p>
        </p:txBody>
      </p:sp>
      <p:sp>
        <p:nvSpPr>
          <p:cNvPr id="12" name="文本框 11">
            <a:extLst>
              <a:ext uri="{FF2B5EF4-FFF2-40B4-BE49-F238E27FC236}">
                <a16:creationId xmlns:a16="http://schemas.microsoft.com/office/drawing/2014/main" id="{9663C468-BEB9-4B15-8D0C-9D5273C860B4}"/>
              </a:ext>
            </a:extLst>
          </p:cNvPr>
          <p:cNvSpPr txBox="1"/>
          <p:nvPr/>
        </p:nvSpPr>
        <p:spPr>
          <a:xfrm>
            <a:off x="6218007" y="4445261"/>
            <a:ext cx="29358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b="1" dirty="0">
                <a:solidFill>
                  <a:schemeClr val="bg1"/>
                </a:solidFill>
                <a:latin typeface="Adobe Gothic Std B" panose="020B0800000000000000" pitchFamily="34" charset="-128"/>
                <a:ea typeface="Adobe Gothic Std B" panose="020B0800000000000000" pitchFamily="34" charset="-128"/>
              </a:rPr>
              <a:t>Intelligent Machine</a:t>
            </a:r>
            <a:endParaRPr lang="zh-CN" altLang="en-US" sz="2400" b="1" dirty="0">
              <a:solidFill>
                <a:schemeClr val="bg1"/>
              </a:solidFill>
              <a:latin typeface="Adobe Gothic Std B" panose="020B0800000000000000" pitchFamily="34" charset="-128"/>
            </a:endParaRP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8529C11E-7CD5-46E0-AC92-9EDEE7381411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BEBA8EAE-BF5A-486C-A8C5-ECC9F3942E4B}">
                <a14:imgProps xmlns:a14="http://schemas.microsoft.com/office/drawing/2010/main">
                  <a14:imgLayer r:embed="rId3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95577" y="3448357"/>
            <a:ext cx="1155242" cy="1155242"/>
          </a:xfrm>
          <a:prstGeom prst="rect">
            <a:avLst/>
          </a:prstGeom>
        </p:spPr>
      </p:pic>
      <p:sp>
        <p:nvSpPr>
          <p:cNvPr id="14" name="文本框 13">
            <a:extLst>
              <a:ext uri="{FF2B5EF4-FFF2-40B4-BE49-F238E27FC236}">
                <a16:creationId xmlns:a16="http://schemas.microsoft.com/office/drawing/2014/main" id="{7ACEAD0A-8DC2-425C-8683-5EC26540DEC5}"/>
              </a:ext>
            </a:extLst>
          </p:cNvPr>
          <p:cNvSpPr txBox="1"/>
          <p:nvPr/>
        </p:nvSpPr>
        <p:spPr>
          <a:xfrm>
            <a:off x="436419" y="4676094"/>
            <a:ext cx="268778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2400" spc="300" dirty="0">
                <a:solidFill>
                  <a:schemeClr val="bg1"/>
                </a:solidFill>
                <a:latin typeface="Bebas Neue" panose="020B0606020202050201" pitchFamily="34" charset="0"/>
              </a:rPr>
              <a:t>Landlord Mr. Lazy</a:t>
            </a:r>
            <a:endParaRPr lang="zh-CN" altLang="en-US" sz="2400" spc="300" dirty="0">
              <a:solidFill>
                <a:schemeClr val="bg1"/>
              </a:solidFill>
              <a:latin typeface="Bebas Neue" panose="020B0606020202050201" pitchFamily="34" charset="0"/>
            </a:endParaRPr>
          </a:p>
        </p:txBody>
      </p:sp>
      <p:sp>
        <p:nvSpPr>
          <p:cNvPr id="15" name="对话气泡: 圆角矩形 14">
            <a:extLst>
              <a:ext uri="{FF2B5EF4-FFF2-40B4-BE49-F238E27FC236}">
                <a16:creationId xmlns:a16="http://schemas.microsoft.com/office/drawing/2014/main" id="{4D7A28D9-6BE1-4C1C-AA7E-56F7AD9A4031}"/>
              </a:ext>
            </a:extLst>
          </p:cNvPr>
          <p:cNvSpPr/>
          <p:nvPr/>
        </p:nvSpPr>
        <p:spPr>
          <a:xfrm>
            <a:off x="2365918" y="1216151"/>
            <a:ext cx="3459404" cy="2013482"/>
          </a:xfrm>
          <a:prstGeom prst="wedgeRoundRectCallout">
            <a:avLst>
              <a:gd name="adj1" fmla="val -53646"/>
              <a:gd name="adj2" fmla="val 79278"/>
              <a:gd name="adj3" fmla="val 16667"/>
            </a:avLst>
          </a:prstGeom>
          <a:solidFill>
            <a:schemeClr val="tx1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  <p:grpSp>
        <p:nvGrpSpPr>
          <p:cNvPr id="7" name="组合 6">
            <a:extLst>
              <a:ext uri="{FF2B5EF4-FFF2-40B4-BE49-F238E27FC236}">
                <a16:creationId xmlns:a16="http://schemas.microsoft.com/office/drawing/2014/main" id="{177BAF86-0A01-4C84-A964-685D0B8DC9A4}"/>
              </a:ext>
            </a:extLst>
          </p:cNvPr>
          <p:cNvGrpSpPr/>
          <p:nvPr/>
        </p:nvGrpSpPr>
        <p:grpSpPr>
          <a:xfrm>
            <a:off x="3711055" y="1528030"/>
            <a:ext cx="2147868" cy="1389723"/>
            <a:chOff x="3537504" y="1316605"/>
            <a:chExt cx="2147868" cy="1389723"/>
          </a:xfrm>
        </p:grpSpPr>
        <p:sp>
          <p:nvSpPr>
            <p:cNvPr id="16" name="文本框 15">
              <a:extLst>
                <a:ext uri="{FF2B5EF4-FFF2-40B4-BE49-F238E27FC236}">
                  <a16:creationId xmlns:a16="http://schemas.microsoft.com/office/drawing/2014/main" id="{16D58E5E-6743-49FE-82A5-FF87D4DE7AFB}"/>
                </a:ext>
              </a:extLst>
            </p:cNvPr>
            <p:cNvSpPr txBox="1"/>
            <p:nvPr/>
          </p:nvSpPr>
          <p:spPr>
            <a:xfrm>
              <a:off x="3540131" y="1316605"/>
              <a:ext cx="2009111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3 Giant Rooms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0" name="文本框 19">
              <a:extLst>
                <a:ext uri="{FF2B5EF4-FFF2-40B4-BE49-F238E27FC236}">
                  <a16:creationId xmlns:a16="http://schemas.microsoft.com/office/drawing/2014/main" id="{6350FD4B-68B0-483A-932F-91D9FDC68427}"/>
                </a:ext>
              </a:extLst>
            </p:cNvPr>
            <p:cNvSpPr txBox="1"/>
            <p:nvPr/>
          </p:nvSpPr>
          <p:spPr>
            <a:xfrm>
              <a:off x="3537504" y="1806202"/>
              <a:ext cx="2147868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 dirty="0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Swimming Pool</a:t>
              </a:r>
              <a:endParaRPr lang="zh-CN" altLang="en-US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  <p:sp>
          <p:nvSpPr>
            <p:cNvPr id="21" name="文本框 20">
              <a:extLst>
                <a:ext uri="{FF2B5EF4-FFF2-40B4-BE49-F238E27FC236}">
                  <a16:creationId xmlns:a16="http://schemas.microsoft.com/office/drawing/2014/main" id="{02F5C528-B4DD-4F70-8924-A402F8757B86}"/>
                </a:ext>
              </a:extLst>
            </p:cNvPr>
            <p:cNvSpPr txBox="1"/>
            <p:nvPr/>
          </p:nvSpPr>
          <p:spPr>
            <a:xfrm>
              <a:off x="3537504" y="2306218"/>
              <a:ext cx="1239432" cy="40011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en-US" altLang="zh-CN" sz="2000" b="1">
                  <a:solidFill>
                    <a:schemeClr val="bg1"/>
                  </a:solidFill>
                  <a:latin typeface="Arial" panose="020B0604020202020204" pitchFamily="34" charset="0"/>
                  <a:cs typeface="Arial" panose="020B0604020202020204" pitchFamily="34" charset="0"/>
                </a:rPr>
                <a:t>Big TVs</a:t>
              </a:r>
              <a:endParaRPr lang="en-US" altLang="zh-CN" sz="2000" b="1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endParaRPr>
            </a:p>
          </p:txBody>
        </p:sp>
      </p:grpSp>
      <p:pic>
        <p:nvPicPr>
          <p:cNvPr id="19" name="图片 18">
            <a:extLst>
              <a:ext uri="{FF2B5EF4-FFF2-40B4-BE49-F238E27FC236}">
                <a16:creationId xmlns:a16="http://schemas.microsoft.com/office/drawing/2014/main" id="{97EEEA76-AB1B-4AD1-8A00-42E76DE4533A}"/>
              </a:ext>
            </a:extLst>
          </p:cNvPr>
          <p:cNvPicPr>
            <a:picLocks noChangeAspect="1"/>
          </p:cNvPicPr>
          <p:nvPr/>
        </p:nvPicPr>
        <p:blipFill>
          <a:blip r:embed="rId4">
            <a:extLst>
              <a:ext uri="{BEBA8EAE-BF5A-486C-A8C5-ECC9F3942E4B}">
                <a14:imgProps xmlns:a14="http://schemas.microsoft.com/office/drawing/2010/main">
                  <a14:imgLayer r:embed="rId5">
                    <a14:imgEffect>
                      <a14:artisticPhotocopy/>
                    </a14:imgEffect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598087" y="2765584"/>
            <a:ext cx="2087097" cy="1638371"/>
          </a:xfrm>
          <a:prstGeom prst="rect">
            <a:avLst/>
          </a:prstGeom>
        </p:spPr>
      </p:pic>
      <p:grpSp>
        <p:nvGrpSpPr>
          <p:cNvPr id="4" name="组合 3">
            <a:extLst>
              <a:ext uri="{FF2B5EF4-FFF2-40B4-BE49-F238E27FC236}">
                <a16:creationId xmlns:a16="http://schemas.microsoft.com/office/drawing/2014/main" id="{959A9653-5DD8-4476-B1CA-FA067DF7E95C}"/>
              </a:ext>
            </a:extLst>
          </p:cNvPr>
          <p:cNvGrpSpPr/>
          <p:nvPr/>
        </p:nvGrpSpPr>
        <p:grpSpPr>
          <a:xfrm>
            <a:off x="2462732" y="1699780"/>
            <a:ext cx="1175703" cy="1175703"/>
            <a:chOff x="2317906" y="1434670"/>
            <a:chExt cx="1175703" cy="1175703"/>
          </a:xfrm>
        </p:grpSpPr>
        <p:pic>
          <p:nvPicPr>
            <p:cNvPr id="24" name="图片 23">
              <a:extLst>
                <a:ext uri="{FF2B5EF4-FFF2-40B4-BE49-F238E27FC236}">
                  <a16:creationId xmlns:a16="http://schemas.microsoft.com/office/drawing/2014/main" id="{BFDF879D-41B7-456D-A8B6-E6DCF1B6AF87}"/>
                </a:ext>
              </a:extLst>
            </p:cNvPr>
            <p:cNvPicPr>
              <a:picLocks noChangeAspect="1"/>
            </p:cNvPicPr>
            <p:nvPr/>
          </p:nvPicPr>
          <p:blipFill>
            <a:blip r:embed="rId6">
              <a:duotone>
                <a:schemeClr val="bg2">
                  <a:shade val="45000"/>
                  <a:satMod val="135000"/>
                </a:schemeClr>
                <a:prstClr val="white"/>
              </a:duotone>
              <a:extLst>
                <a:ext uri="{BEBA8EAE-BF5A-486C-A8C5-ECC9F3942E4B}">
                  <a14:imgProps xmlns:a14="http://schemas.microsoft.com/office/drawing/2010/main">
                    <a14:imgLayer r:embed="rId7">
                      <a14:imgEffect>
                        <a14:brightnessContrast bright="100000"/>
                      </a14:imgEffect>
                    </a14:imgLayer>
                  </a14:imgProps>
                </a:ex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2317906" y="1434670"/>
              <a:ext cx="1175703" cy="1175703"/>
            </a:xfrm>
            <a:prstGeom prst="rect">
              <a:avLst/>
            </a:prstGeom>
          </p:spPr>
        </p:pic>
        <p:sp>
          <p:nvSpPr>
            <p:cNvPr id="25" name="文本框 24">
              <a:extLst>
                <a:ext uri="{FF2B5EF4-FFF2-40B4-BE49-F238E27FC236}">
                  <a16:creationId xmlns:a16="http://schemas.microsoft.com/office/drawing/2014/main" id="{197FFC95-7347-4D3E-B539-90612E987CEA}"/>
                </a:ext>
              </a:extLst>
            </p:cNvPr>
            <p:cNvSpPr txBox="1"/>
            <p:nvPr/>
          </p:nvSpPr>
          <p:spPr>
            <a:xfrm>
              <a:off x="2578599" y="1832034"/>
              <a:ext cx="654316" cy="369332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zh-CN" altLang="en-US" b="1" dirty="0">
                  <a:solidFill>
                    <a:schemeClr val="bg1"/>
                  </a:solidFill>
                </a:rPr>
                <a:t>豪宅</a:t>
              </a:r>
            </a:p>
          </p:txBody>
        </p:sp>
      </p:grpSp>
      <p:pic>
        <p:nvPicPr>
          <p:cNvPr id="29" name="图片 28">
            <a:extLst>
              <a:ext uri="{FF2B5EF4-FFF2-40B4-BE49-F238E27FC236}">
                <a16:creationId xmlns:a16="http://schemas.microsoft.com/office/drawing/2014/main" id="{8124E985-9A5B-4FC4-99EA-23644EF795C0}"/>
              </a:ext>
            </a:extLst>
          </p:cNvPr>
          <p:cNvPicPr>
            <a:picLocks noChangeAspect="1"/>
          </p:cNvPicPr>
          <p:nvPr/>
        </p:nvPicPr>
        <p:blipFill rotWithShape="1">
          <a:blip r:embed="rId8">
            <a:extLst>
              <a:ext uri="{BEBA8EAE-BF5A-486C-A8C5-ECC9F3942E4B}">
                <a14:imgProps xmlns:a14="http://schemas.microsoft.com/office/drawing/2010/main">
                  <a14:imgLayer r:embed="rId9">
                    <a14:imgEffect>
                      <a14:backgroundRemoval t="10000" b="90000" l="0" r="100000">
                        <a14:foregroundMark x1="46094" y1="46944" x2="46094" y2="46944"/>
                        <a14:foregroundMark x1="51094" y1="47222" x2="51094" y2="47222"/>
                        <a14:foregroundMark x1="50156" y1="31667" x2="50156" y2="31667"/>
                        <a14:foregroundMark x1="56094" y1="46111" x2="56094" y2="46111"/>
                        <a14:foregroundMark x1="67344" y1="43333" x2="67344" y2="43333"/>
                        <a14:foregroundMark x1="78125" y1="45000" x2="78594" y2="42500"/>
                        <a14:foregroundMark x1="95156" y1="42778" x2="95156" y2="42778"/>
                      </a14:backgroundRemoval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rcRect l="-605" t="11511" r="-773" b="15513"/>
          <a:stretch/>
        </p:blipFill>
        <p:spPr>
          <a:xfrm>
            <a:off x="9240119" y="1424135"/>
            <a:ext cx="1743218" cy="705834"/>
          </a:xfrm>
          <a:prstGeom prst="rect">
            <a:avLst/>
          </a:prstGeom>
        </p:spPr>
      </p:pic>
      <p:sp>
        <p:nvSpPr>
          <p:cNvPr id="8" name="文本框 7">
            <a:extLst>
              <a:ext uri="{FF2B5EF4-FFF2-40B4-BE49-F238E27FC236}">
                <a16:creationId xmlns:a16="http://schemas.microsoft.com/office/drawing/2014/main" id="{C95248FC-6647-46C3-B59F-090FB384E150}"/>
              </a:ext>
            </a:extLst>
          </p:cNvPr>
          <p:cNvSpPr txBox="1"/>
          <p:nvPr/>
        </p:nvSpPr>
        <p:spPr>
          <a:xfrm rot="20806014">
            <a:off x="944628" y="1310401"/>
            <a:ext cx="1155242" cy="264687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600" dirty="0">
                <a:solidFill>
                  <a:schemeClr val="bg1"/>
                </a:solidFill>
                <a:latin typeface="Aharoni" panose="02010803020104030203" pitchFamily="2" charset="-79"/>
                <a:cs typeface="Aharoni" panose="02010803020104030203" pitchFamily="2" charset="-79"/>
              </a:rPr>
              <a:t>?</a:t>
            </a:r>
            <a:endParaRPr lang="zh-CN" altLang="en-US" sz="16600" dirty="0">
              <a:solidFill>
                <a:schemeClr val="bg1"/>
              </a:solidFill>
              <a:latin typeface="Aharoni" panose="02010803020104030203" pitchFamily="2" charset="-79"/>
              <a:cs typeface="Aharoni" panose="02010803020104030203" pitchFamily="2" charset="-79"/>
            </a:endParaRPr>
          </a:p>
        </p:txBody>
      </p:sp>
      <p:pic>
        <p:nvPicPr>
          <p:cNvPr id="26" name="内容占位符 25">
            <a:extLst>
              <a:ext uri="{FF2B5EF4-FFF2-40B4-BE49-F238E27FC236}">
                <a16:creationId xmlns:a16="http://schemas.microsoft.com/office/drawing/2014/main" id="{89431C71-2F0C-4738-B692-6B2864A45183}"/>
              </a:ext>
            </a:extLst>
          </p:cNvPr>
          <p:cNvPicPr>
            <a:picLocks noGrp="1" noChangeAspect="1"/>
          </p:cNvPicPr>
          <p:nvPr>
            <p:ph idx="1"/>
          </p:nvPr>
        </p:nvPicPr>
        <p:blipFill>
          <a:blip r:embed="rId10">
            <a:duotone>
              <a:schemeClr val="bg2">
                <a:shade val="45000"/>
                <a:satMod val="135000"/>
              </a:schemeClr>
              <a:prstClr val="white"/>
            </a:duotone>
            <a:extLst>
              <a:ext uri="{BEBA8EAE-BF5A-486C-A8C5-ECC9F3942E4B}">
                <a14:imgProps xmlns:a14="http://schemas.microsoft.com/office/drawing/2010/main">
                  <a14:imgLayer r:embed="rId11">
                    <a14:imgEffect>
                      <a14:brightnessContrast bright="100000"/>
                    </a14:imgEffect>
                  </a14:imgLayer>
                </a14:imgProps>
              </a:ex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803466" y="2125184"/>
            <a:ext cx="644325" cy="585106"/>
          </a:xfrm>
        </p:spPr>
      </p:pic>
      <p:pic>
        <p:nvPicPr>
          <p:cNvPr id="28" name="图片 27">
            <a:extLst>
              <a:ext uri="{FF2B5EF4-FFF2-40B4-BE49-F238E27FC236}">
                <a16:creationId xmlns:a16="http://schemas.microsoft.com/office/drawing/2014/main" id="{0084B482-5140-495A-A49B-3BCD05A87EB1}"/>
              </a:ext>
            </a:extLst>
          </p:cNvPr>
          <p:cNvPicPr>
            <a:picLocks noChangeAspect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11111" y="3564159"/>
            <a:ext cx="719667" cy="719667"/>
          </a:xfrm>
          <a:prstGeom prst="rect">
            <a:avLst/>
          </a:prstGeom>
        </p:spPr>
      </p:pic>
      <p:sp>
        <p:nvSpPr>
          <p:cNvPr id="31" name="日期占位符 1">
            <a:extLst>
              <a:ext uri="{FF2B5EF4-FFF2-40B4-BE49-F238E27FC236}">
                <a16:creationId xmlns:a16="http://schemas.microsoft.com/office/drawing/2014/main" id="{678EC2B7-76AE-4F14-84AD-2AFA82E8B425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2" name="页脚占位符 2">
            <a:extLst>
              <a:ext uri="{FF2B5EF4-FFF2-40B4-BE49-F238E27FC236}">
                <a16:creationId xmlns:a16="http://schemas.microsoft.com/office/drawing/2014/main" id="{C76A1668-A310-44C3-8BFE-21A8E9C42E1B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3" name="灯片编号占位符 3">
            <a:extLst>
              <a:ext uri="{FF2B5EF4-FFF2-40B4-BE49-F238E27FC236}">
                <a16:creationId xmlns:a16="http://schemas.microsoft.com/office/drawing/2014/main" id="{C7750264-1E0F-4BE7-9086-E35630AE9548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7</a:t>
            </a:fld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34" name="TextBox 10">
            <a:extLst>
              <a:ext uri="{FF2B5EF4-FFF2-40B4-BE49-F238E27FC236}">
                <a16:creationId xmlns:a16="http://schemas.microsoft.com/office/drawing/2014/main" id="{6F162405-D96C-45A3-8087-DF6D5EC54823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82734809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>
            <a:extLst>
              <a:ext uri="{FF2B5EF4-FFF2-40B4-BE49-F238E27FC236}">
                <a16:creationId xmlns:a16="http://schemas.microsoft.com/office/drawing/2014/main" id="{3649DEE7-78D3-4083-8F32-C2802782A602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2235667" y="2942224"/>
            <a:ext cx="7720667" cy="973552"/>
          </a:xfrm>
        </p:spPr>
        <p:txBody>
          <a:bodyPr>
            <a:normAutofit/>
          </a:bodyPr>
          <a:lstStyle/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 Definition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7" name="日期占位符 1">
            <a:extLst>
              <a:ext uri="{FF2B5EF4-FFF2-40B4-BE49-F238E27FC236}">
                <a16:creationId xmlns:a16="http://schemas.microsoft.com/office/drawing/2014/main" id="{65CADFA8-F1B5-4A52-BD69-B1CFC72D25C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8" name="页脚占位符 2">
            <a:extLst>
              <a:ext uri="{FF2B5EF4-FFF2-40B4-BE49-F238E27FC236}">
                <a16:creationId xmlns:a16="http://schemas.microsoft.com/office/drawing/2014/main" id="{7AA1EEAC-CA5C-4EDE-8210-0BBF11C2AF06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9" name="灯片编号占位符 3">
            <a:extLst>
              <a:ext uri="{FF2B5EF4-FFF2-40B4-BE49-F238E27FC236}">
                <a16:creationId xmlns:a16="http://schemas.microsoft.com/office/drawing/2014/main" id="{F38ABC0D-EDA8-4149-B323-E198C4D8E7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8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02077895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TextBox 10">
            <a:extLst>
              <a:ext uri="{FF2B5EF4-FFF2-40B4-BE49-F238E27FC236}">
                <a16:creationId xmlns:a16="http://schemas.microsoft.com/office/drawing/2014/main" id="{041992EE-C4F4-7343-A431-F655C9B7D44B}"/>
              </a:ext>
            </a:extLst>
          </p:cNvPr>
          <p:cNvSpPr txBox="1"/>
          <p:nvPr/>
        </p:nvSpPr>
        <p:spPr>
          <a:xfrm>
            <a:off x="187565" y="171100"/>
            <a:ext cx="11346130" cy="33855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Motivation</a:t>
            </a:r>
            <a:r>
              <a:rPr 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Problem Definition</a:t>
            </a:r>
            <a:r>
              <a:rPr lang="zh-TW" altLang="en-US" sz="1600" b="1" spc="300" dirty="0">
                <a:solidFill>
                  <a:schemeClr val="bg1"/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State-of-the-Art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Methodology</a:t>
            </a:r>
            <a:r>
              <a:rPr lang="en-US" altLang="zh-TW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·</a:t>
            </a:r>
            <a:r>
              <a:rPr lang="zh-TW" altLang="en-US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 </a:t>
            </a:r>
            <a:r>
              <a:rPr lang="en-US" altLang="zh-CN" sz="1600" spc="300" dirty="0">
                <a:solidFill>
                  <a:schemeClr val="bg1">
                    <a:lumMod val="65000"/>
                  </a:schemeClr>
                </a:solidFill>
                <a:latin typeface="Calibri" panose="020F0502020204030204" pitchFamily="34" charset="0"/>
                <a:ea typeface="Montserrat" panose="00000500000000000000" charset="0"/>
                <a:cs typeface="Calibri" panose="020F0502020204030204" pitchFamily="34" charset="0"/>
              </a:rPr>
              <a:t>Evaluation</a:t>
            </a:r>
            <a:endParaRPr lang="en-US" sz="1600" spc="300" dirty="0">
              <a:solidFill>
                <a:schemeClr val="bg1">
                  <a:lumMod val="65000"/>
                </a:schemeClr>
              </a:solidFill>
              <a:latin typeface="Calibri" panose="020F0502020204030204" pitchFamily="34" charset="0"/>
              <a:ea typeface="Montserrat Extra" charset="0"/>
              <a:cs typeface="Calibri" panose="020F0502020204030204" pitchFamily="34" charset="0"/>
            </a:endParaRPr>
          </a:p>
        </p:txBody>
      </p:sp>
      <p:sp>
        <p:nvSpPr>
          <p:cNvPr id="10" name="标题 1">
            <a:extLst>
              <a:ext uri="{FF2B5EF4-FFF2-40B4-BE49-F238E27FC236}">
                <a16:creationId xmlns:a16="http://schemas.microsoft.com/office/drawing/2014/main" id="{0DA43E2D-508F-4EAB-8B16-6383CBFE653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601480" y="382734"/>
            <a:ext cx="10515600" cy="1325563"/>
          </a:xfrm>
        </p:spPr>
        <p:txBody>
          <a:bodyPr>
            <a:normAutofit/>
          </a:bodyPr>
          <a:lstStyle/>
          <a:p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Problem</a:t>
            </a:r>
            <a:r>
              <a:rPr lang="en-US" altLang="zh-CN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 </a:t>
            </a:r>
            <a:r>
              <a:rPr lang="en-US" altLang="zh-CN" b="1" spc="300" dirty="0">
                <a:solidFill>
                  <a:schemeClr val="bg1"/>
                </a:solidFill>
                <a:latin typeface="Arial" panose="020B0604020202020204" pitchFamily="34" charset="0"/>
                <a:cs typeface="Arial" panose="020B0604020202020204" pitchFamily="34" charset="0"/>
              </a:rPr>
              <a:t>Statement</a:t>
            </a:r>
            <a:endParaRPr lang="zh-CN" altLang="en-US" b="1" spc="300" dirty="0">
              <a:solidFill>
                <a:schemeClr val="bg1"/>
              </a:solidFill>
              <a:latin typeface="Arial" panose="020B0604020202020204" pitchFamily="34" charset="0"/>
              <a:cs typeface="Arial" panose="020B0604020202020204" pitchFamily="34" charset="0"/>
            </a:endParaRPr>
          </a:p>
        </p:txBody>
      </p:sp>
      <p:sp>
        <p:nvSpPr>
          <p:cNvPr id="11" name="内容占位符 4">
            <a:extLst>
              <a:ext uri="{FF2B5EF4-FFF2-40B4-BE49-F238E27FC236}">
                <a16:creationId xmlns:a16="http://schemas.microsoft.com/office/drawing/2014/main" id="{06717BC7-A11E-4B7A-BFB4-32B8C8528955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601481" y="1487674"/>
            <a:ext cx="10989039" cy="1243693"/>
          </a:xfrm>
        </p:spPr>
        <p:txBody>
          <a:bodyPr>
            <a:normAutofit lnSpcReduction="10000"/>
          </a:bodyPr>
          <a:lstStyle/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Given a series of data describes the property’s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features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.</a:t>
            </a:r>
            <a:r>
              <a:rPr lang="zh-CN" altLang="en-US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</a:t>
            </a:r>
            <a:endParaRPr lang="en-US" altLang="zh-CN" dirty="0">
              <a:solidFill>
                <a:schemeClr val="bg1"/>
              </a:solidFill>
              <a:latin typeface="Arial" panose="020B0604020202020204" pitchFamily="34" charset="0"/>
              <a:ea typeface="+mj-ea"/>
              <a:cs typeface="Arial" panose="020B0604020202020204" pitchFamily="34" charset="0"/>
            </a:endParaRPr>
          </a:p>
          <a:p>
            <a:pPr marL="0" indent="0">
              <a:lnSpc>
                <a:spcPct val="150000"/>
              </a:lnSpc>
              <a:spcBef>
                <a:spcPct val="0"/>
              </a:spcBef>
              <a:buNone/>
            </a:pP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Output the reasonable/best </a:t>
            </a:r>
            <a:r>
              <a:rPr lang="en-US" altLang="zh-CN" b="1" dirty="0">
                <a:solidFill>
                  <a:srgbClr val="FF0000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price</a:t>
            </a:r>
            <a:r>
              <a:rPr lang="en-US" altLang="zh-CN" dirty="0">
                <a:solidFill>
                  <a:schemeClr val="bg1"/>
                </a:solidFill>
                <a:latin typeface="Arial" panose="020B0604020202020204" pitchFamily="34" charset="0"/>
                <a:ea typeface="+mj-ea"/>
                <a:cs typeface="Arial" panose="020B0604020202020204" pitchFamily="34" charset="0"/>
              </a:rPr>
              <a:t> point for the host.</a:t>
            </a:r>
          </a:p>
        </p:txBody>
      </p:sp>
      <p:pic>
        <p:nvPicPr>
          <p:cNvPr id="9" name="图片 8">
            <a:extLst>
              <a:ext uri="{FF2B5EF4-FFF2-40B4-BE49-F238E27FC236}">
                <a16:creationId xmlns:a16="http://schemas.microsoft.com/office/drawing/2014/main" id="{A53102D4-CC34-4BD8-9D9C-909B486D6D0E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44888" y="2665960"/>
            <a:ext cx="7744229" cy="3690390"/>
          </a:xfrm>
          <a:prstGeom prst="rect">
            <a:avLst/>
          </a:prstGeom>
        </p:spPr>
      </p:pic>
      <p:sp>
        <p:nvSpPr>
          <p:cNvPr id="13" name="日期占位符 1">
            <a:extLst>
              <a:ext uri="{FF2B5EF4-FFF2-40B4-BE49-F238E27FC236}">
                <a16:creationId xmlns:a16="http://schemas.microsoft.com/office/drawing/2014/main" id="{D35BD893-797B-44F8-B08D-4BD15C77790E}"/>
              </a:ext>
            </a:extLst>
          </p:cNvPr>
          <p:cNvSpPr>
            <a:spLocks noGrp="1"/>
          </p:cNvSpPr>
          <p:nvPr>
            <p:ph type="dt" sz="half" idx="10"/>
          </p:nvPr>
        </p:nvSpPr>
        <p:spPr>
          <a:xfrm>
            <a:off x="838200" y="6356350"/>
            <a:ext cx="2743200" cy="365125"/>
          </a:xfrm>
        </p:spPr>
        <p:txBody>
          <a:bodyPr/>
          <a:lstStyle/>
          <a:p>
            <a:r>
              <a:rPr lang="en-US" altLang="zh-CN">
                <a:solidFill>
                  <a:schemeClr val="bg1"/>
                </a:solidFill>
              </a:rPr>
              <a:t>8/3/2019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4" name="页脚占位符 2">
            <a:extLst>
              <a:ext uri="{FF2B5EF4-FFF2-40B4-BE49-F238E27FC236}">
                <a16:creationId xmlns:a16="http://schemas.microsoft.com/office/drawing/2014/main" id="{D2183D3E-0511-4162-91EF-CA853298D48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>
          <a:xfrm>
            <a:off x="4038600" y="6356350"/>
            <a:ext cx="4114800" cy="365125"/>
          </a:xfrm>
        </p:spPr>
        <p:txBody>
          <a:bodyPr/>
          <a:lstStyle/>
          <a:p>
            <a:r>
              <a:rPr lang="en-US" altLang="zh-CN" dirty="0">
                <a:solidFill>
                  <a:schemeClr val="bg1"/>
                </a:solidFill>
              </a:rPr>
              <a:t>Feature-Based Airbnb Price Prediction</a:t>
            </a:r>
            <a:endParaRPr lang="zh-CN" altLang="en-US" dirty="0">
              <a:solidFill>
                <a:schemeClr val="bg1"/>
              </a:solidFill>
            </a:endParaRPr>
          </a:p>
        </p:txBody>
      </p:sp>
      <p:sp>
        <p:nvSpPr>
          <p:cNvPr id="15" name="灯片编号占位符 3">
            <a:extLst>
              <a:ext uri="{FF2B5EF4-FFF2-40B4-BE49-F238E27FC236}">
                <a16:creationId xmlns:a16="http://schemas.microsoft.com/office/drawing/2014/main" id="{EA0C1617-91C6-44D4-8EF1-C9E1653D14B2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>
          <a:xfrm>
            <a:off x="8610600" y="6356350"/>
            <a:ext cx="2743200" cy="365125"/>
          </a:xfrm>
        </p:spPr>
        <p:txBody>
          <a:bodyPr/>
          <a:lstStyle/>
          <a:p>
            <a:fld id="{F2FBCCC4-CA03-465C-8A4C-A93F915AF072}" type="slidenum">
              <a:rPr lang="zh-CN" altLang="en-US" smtClean="0">
                <a:solidFill>
                  <a:schemeClr val="bg1"/>
                </a:solidFill>
              </a:rPr>
              <a:t>9</a:t>
            </a:fld>
            <a:endParaRPr lang="zh-CN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76912275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等线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1252</Words>
  <Application>Microsoft Office PowerPoint</Application>
  <PresentationFormat>宽屏</PresentationFormat>
  <Paragraphs>481</Paragraphs>
  <Slides>40</Slides>
  <Notes>7</Notes>
  <HiddenSlides>0</HiddenSlides>
  <MMClips>0</MMClips>
  <ScaleCrop>false</ScaleCrop>
  <HeadingPairs>
    <vt:vector size="6" baseType="variant">
      <vt:variant>
        <vt:lpstr>已用的字体</vt:lpstr>
      </vt:variant>
      <vt:variant>
        <vt:i4>12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40</vt:i4>
      </vt:variant>
    </vt:vector>
  </HeadingPairs>
  <TitlesOfParts>
    <vt:vector size="53" baseType="lpstr">
      <vt:lpstr>Adobe Gothic Std B</vt:lpstr>
      <vt:lpstr>等线</vt:lpstr>
      <vt:lpstr>等线 Light</vt:lpstr>
      <vt:lpstr>Aharoni</vt:lpstr>
      <vt:lpstr>Alfphabet</vt:lpstr>
      <vt:lpstr>Arial</vt:lpstr>
      <vt:lpstr>Bebas Neue</vt:lpstr>
      <vt:lpstr>Brush Script Std</vt:lpstr>
      <vt:lpstr>Calibri</vt:lpstr>
      <vt:lpstr>Cambria Math</vt:lpstr>
      <vt:lpstr>NEW ACADEMY</vt:lpstr>
      <vt:lpstr>Times New Roman</vt:lpstr>
      <vt:lpstr>Office 主题​​</vt:lpstr>
      <vt:lpstr>PowerPoint 演示文稿</vt:lpstr>
      <vt:lpstr>Outline</vt:lpstr>
      <vt:lpstr>Motivation</vt:lpstr>
      <vt:lpstr>PowerPoint 演示文稿</vt:lpstr>
      <vt:lpstr>PowerPoint 演示文稿</vt:lpstr>
      <vt:lpstr>PowerPoint 演示文稿</vt:lpstr>
      <vt:lpstr>PowerPoint 演示文稿</vt:lpstr>
      <vt:lpstr>Problem Definition</vt:lpstr>
      <vt:lpstr>Problem Statement</vt:lpstr>
      <vt:lpstr>PowerPoint 演示文稿</vt:lpstr>
      <vt:lpstr>State-of-the-Art</vt:lpstr>
      <vt:lpstr>PowerPoint 演示文稿</vt:lpstr>
      <vt:lpstr>PowerPoint 演示文稿</vt:lpstr>
      <vt:lpstr>Methodology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Evaluation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Error Analysis</vt:lpstr>
      <vt:lpstr>PowerPoint 演示文稿</vt:lpstr>
      <vt:lpstr>Thank you!</vt:lpstr>
      <vt:lpstr>Thank you! AI HUB</vt:lpstr>
      <vt:lpstr>Q &amp; A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/>
  <dc:creator/>
  <cp:lastModifiedBy/>
  <cp:revision>1</cp:revision>
  <dcterms:created xsi:type="dcterms:W3CDTF">2019-08-02T03:50:12Z</dcterms:created>
  <dcterms:modified xsi:type="dcterms:W3CDTF">2019-08-03T07:22:56Z</dcterms:modified>
</cp:coreProperties>
</file>